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  <p:sldMasterId id="2147484030" r:id="rId2"/>
  </p:sldMasterIdLst>
  <p:notesMasterIdLst>
    <p:notesMasterId r:id="rId77"/>
  </p:notesMasterIdLst>
  <p:handoutMasterIdLst>
    <p:handoutMasterId r:id="rId78"/>
  </p:handoutMasterIdLst>
  <p:sldIdLst>
    <p:sldId id="2036" r:id="rId3"/>
    <p:sldId id="2035" r:id="rId4"/>
    <p:sldId id="2039" r:id="rId5"/>
    <p:sldId id="1962" r:id="rId6"/>
    <p:sldId id="2015" r:id="rId7"/>
    <p:sldId id="1204" r:id="rId8"/>
    <p:sldId id="1963" r:id="rId9"/>
    <p:sldId id="1964" r:id="rId10"/>
    <p:sldId id="1965" r:id="rId11"/>
    <p:sldId id="1966" r:id="rId12"/>
    <p:sldId id="2020" r:id="rId13"/>
    <p:sldId id="2017" r:id="rId14"/>
    <p:sldId id="2016" r:id="rId15"/>
    <p:sldId id="1970" r:id="rId16"/>
    <p:sldId id="1971" r:id="rId17"/>
    <p:sldId id="1972" r:id="rId18"/>
    <p:sldId id="1973" r:id="rId19"/>
    <p:sldId id="2019" r:id="rId20"/>
    <p:sldId id="2018" r:id="rId21"/>
    <p:sldId id="1974" r:id="rId22"/>
    <p:sldId id="1976" r:id="rId23"/>
    <p:sldId id="2021" r:id="rId24"/>
    <p:sldId id="1975" r:id="rId25"/>
    <p:sldId id="1977" r:id="rId26"/>
    <p:sldId id="1097" r:id="rId27"/>
    <p:sldId id="1225" r:id="rId28"/>
    <p:sldId id="2040" r:id="rId29"/>
    <p:sldId id="1157" r:id="rId30"/>
    <p:sldId id="1158" r:id="rId31"/>
    <p:sldId id="1159" r:id="rId32"/>
    <p:sldId id="1492" r:id="rId33"/>
    <p:sldId id="1161" r:id="rId34"/>
    <p:sldId id="1978" r:id="rId35"/>
    <p:sldId id="2041" r:id="rId36"/>
    <p:sldId id="2023" r:id="rId37"/>
    <p:sldId id="2024" r:id="rId38"/>
    <p:sldId id="2025" r:id="rId39"/>
    <p:sldId id="2026" r:id="rId40"/>
    <p:sldId id="2027" r:id="rId41"/>
    <p:sldId id="2028" r:id="rId42"/>
    <p:sldId id="1704" r:id="rId43"/>
    <p:sldId id="1705" r:id="rId44"/>
    <p:sldId id="1706" r:id="rId45"/>
    <p:sldId id="1707" r:id="rId46"/>
    <p:sldId id="1708" r:id="rId47"/>
    <p:sldId id="2029" r:id="rId48"/>
    <p:sldId id="2030" r:id="rId49"/>
    <p:sldId id="1711" r:id="rId50"/>
    <p:sldId id="2031" r:id="rId51"/>
    <p:sldId id="1177" r:id="rId52"/>
    <p:sldId id="1178" r:id="rId53"/>
    <p:sldId id="1715" r:id="rId54"/>
    <p:sldId id="1980" r:id="rId55"/>
    <p:sldId id="1983" r:id="rId56"/>
    <p:sldId id="1981" r:id="rId57"/>
    <p:sldId id="1982" r:id="rId58"/>
    <p:sldId id="1984" r:id="rId59"/>
    <p:sldId id="1979" r:id="rId60"/>
    <p:sldId id="1985" r:id="rId61"/>
    <p:sldId id="1986" r:id="rId62"/>
    <p:sldId id="1987" r:id="rId63"/>
    <p:sldId id="1988" r:id="rId64"/>
    <p:sldId id="1989" r:id="rId65"/>
    <p:sldId id="1990" r:id="rId66"/>
    <p:sldId id="2032" r:id="rId67"/>
    <p:sldId id="1991" r:id="rId68"/>
    <p:sldId id="1992" r:id="rId69"/>
    <p:sldId id="1993" r:id="rId70"/>
    <p:sldId id="1994" r:id="rId71"/>
    <p:sldId id="1995" r:id="rId72"/>
    <p:sldId id="2034" r:id="rId73"/>
    <p:sldId id="1996" r:id="rId74"/>
    <p:sldId id="2037" r:id="rId75"/>
    <p:sldId id="2038" r:id="rId76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676" autoAdjust="0"/>
    <p:restoredTop sz="94629" autoAdjust="0"/>
  </p:normalViewPr>
  <p:slideViewPr>
    <p:cSldViewPr>
      <p:cViewPr varScale="1">
        <p:scale>
          <a:sx n="68" d="100"/>
          <a:sy n="68" d="100"/>
        </p:scale>
        <p:origin x="17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1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269FC-3F05-4D90-85A4-566573915B0E}" type="doc">
      <dgm:prSet loTypeId="urn:microsoft.com/office/officeart/2005/8/layout/hierarchy4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3BDE9A9D-2782-41ED-A2AA-30A0A3593816}">
      <dgm:prSet phldrT="[Texto]" custT="1"/>
      <dgm:spPr/>
      <dgm:t>
        <a:bodyPr/>
        <a:lstStyle/>
        <a:p>
          <a:r>
            <a:rPr lang="pt-BR" sz="2400" noProof="0" dirty="0"/>
            <a:t>Um conceito fundamental para o estudo e melhoria dos processos, de acordo com Walter </a:t>
          </a:r>
          <a:r>
            <a:rPr lang="pt-BR" sz="2400" noProof="0" dirty="0" err="1"/>
            <a:t>Shewhart</a:t>
          </a:r>
          <a:r>
            <a:rPr lang="pt-BR" sz="2400" noProof="0" dirty="0"/>
            <a:t> (1931), é o de que a variação numa medida é provocada por dois tipos de causas</a:t>
          </a:r>
          <a:endParaRPr lang="pt-BR" sz="2400" dirty="0"/>
        </a:p>
      </dgm:t>
    </dgm:pt>
    <dgm:pt modelId="{57E27337-8B14-4E84-A441-ABC6E6653B70}" type="parTrans" cxnId="{B9E32D6A-CC5F-4148-AF24-DDE7AE42E461}">
      <dgm:prSet/>
      <dgm:spPr/>
      <dgm:t>
        <a:bodyPr/>
        <a:lstStyle/>
        <a:p>
          <a:endParaRPr lang="pt-BR" sz="2000"/>
        </a:p>
      </dgm:t>
    </dgm:pt>
    <dgm:pt modelId="{A4E3ADDE-D002-43D2-9424-86E5EE3D7F23}" type="sibTrans" cxnId="{B9E32D6A-CC5F-4148-AF24-DDE7AE42E461}">
      <dgm:prSet/>
      <dgm:spPr/>
      <dgm:t>
        <a:bodyPr/>
        <a:lstStyle/>
        <a:p>
          <a:endParaRPr lang="pt-BR" sz="2000"/>
        </a:p>
      </dgm:t>
    </dgm:pt>
    <dgm:pt modelId="{B959EB5D-4090-4D96-9881-0231FFE052E9}">
      <dgm:prSet phldrT="[Texto]" custT="1"/>
      <dgm:spPr/>
      <dgm:t>
        <a:bodyPr/>
        <a:lstStyle/>
        <a:p>
          <a:r>
            <a:rPr lang="pt-BR" sz="2400" noProof="0" dirty="0"/>
            <a:t>Causas Comuns</a:t>
          </a:r>
          <a:endParaRPr lang="pt-BR" sz="2400" dirty="0"/>
        </a:p>
      </dgm:t>
    </dgm:pt>
    <dgm:pt modelId="{5D6FDB69-94D2-4EE4-8398-44250B3C282D}" type="parTrans" cxnId="{73064D2F-9E1C-40AF-A7C6-3FD9A020E53A}">
      <dgm:prSet/>
      <dgm:spPr/>
      <dgm:t>
        <a:bodyPr/>
        <a:lstStyle/>
        <a:p>
          <a:endParaRPr lang="pt-BR" sz="2000"/>
        </a:p>
      </dgm:t>
    </dgm:pt>
    <dgm:pt modelId="{1E6C9867-CC32-4A7A-B87E-50948AA47EA6}" type="sibTrans" cxnId="{73064D2F-9E1C-40AF-A7C6-3FD9A020E53A}">
      <dgm:prSet/>
      <dgm:spPr/>
      <dgm:t>
        <a:bodyPr/>
        <a:lstStyle/>
        <a:p>
          <a:endParaRPr lang="pt-BR" sz="2000"/>
        </a:p>
      </dgm:t>
    </dgm:pt>
    <dgm:pt modelId="{A06E9492-9CB4-4789-AEB6-80ECCCA73106}">
      <dgm:prSet phldrT="[Texto]" custT="1"/>
      <dgm:spPr/>
      <dgm:t>
        <a:bodyPr/>
        <a:lstStyle/>
        <a:p>
          <a:r>
            <a:rPr lang="pt-BR" sz="2400" noProof="0" dirty="0"/>
            <a:t>Causas Especiais </a:t>
          </a:r>
          <a:endParaRPr lang="pt-BR" sz="2400" dirty="0"/>
        </a:p>
      </dgm:t>
    </dgm:pt>
    <dgm:pt modelId="{E9F7B606-E4CA-4B20-ADB4-A02293AD45FE}" type="parTrans" cxnId="{792AF8AD-75C8-4B42-AF15-7344BCFB76BE}">
      <dgm:prSet/>
      <dgm:spPr/>
      <dgm:t>
        <a:bodyPr/>
        <a:lstStyle/>
        <a:p>
          <a:endParaRPr lang="pt-BR" sz="2000"/>
        </a:p>
      </dgm:t>
    </dgm:pt>
    <dgm:pt modelId="{5A346FA7-BE79-4ECC-B1AC-F350D652C111}" type="sibTrans" cxnId="{792AF8AD-75C8-4B42-AF15-7344BCFB76BE}">
      <dgm:prSet/>
      <dgm:spPr/>
      <dgm:t>
        <a:bodyPr/>
        <a:lstStyle/>
        <a:p>
          <a:endParaRPr lang="pt-BR" sz="2000"/>
        </a:p>
      </dgm:t>
    </dgm:pt>
    <dgm:pt modelId="{A553641F-BFA3-4ED0-8474-E4DD7E25BDFF}" type="pres">
      <dgm:prSet presAssocID="{B21269FC-3F05-4D90-85A4-566573915B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4F9BCE7-BF86-47DA-BED5-D06339E0D0AC}" type="pres">
      <dgm:prSet presAssocID="{3BDE9A9D-2782-41ED-A2AA-30A0A3593816}" presName="vertOne" presStyleCnt="0"/>
      <dgm:spPr/>
    </dgm:pt>
    <dgm:pt modelId="{B7B6700D-73C8-4967-ADD9-868F1F6D79CD}" type="pres">
      <dgm:prSet presAssocID="{3BDE9A9D-2782-41ED-A2AA-30A0A35938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AE4F80-2AE7-4E8B-BC43-6519D214A8C0}" type="pres">
      <dgm:prSet presAssocID="{3BDE9A9D-2782-41ED-A2AA-30A0A3593816}" presName="parTransOne" presStyleCnt="0"/>
      <dgm:spPr/>
    </dgm:pt>
    <dgm:pt modelId="{EA0E4947-E4EB-47DE-9026-D0CF5A6C1FD8}" type="pres">
      <dgm:prSet presAssocID="{3BDE9A9D-2782-41ED-A2AA-30A0A3593816}" presName="horzOne" presStyleCnt="0"/>
      <dgm:spPr/>
    </dgm:pt>
    <dgm:pt modelId="{0EF54421-2451-44BB-91F4-28661A4C1DA6}" type="pres">
      <dgm:prSet presAssocID="{B959EB5D-4090-4D96-9881-0231FFE052E9}" presName="vertTwo" presStyleCnt="0"/>
      <dgm:spPr/>
    </dgm:pt>
    <dgm:pt modelId="{07496A06-8086-4892-B024-74D49DA1C911}" type="pres">
      <dgm:prSet presAssocID="{B959EB5D-4090-4D96-9881-0231FFE052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935A90E-2BAD-4C74-A738-466D5216FFD0}" type="pres">
      <dgm:prSet presAssocID="{B959EB5D-4090-4D96-9881-0231FFE052E9}" presName="horzTwo" presStyleCnt="0"/>
      <dgm:spPr/>
    </dgm:pt>
    <dgm:pt modelId="{A14006F8-6EEF-4EC7-9258-8B6B72015409}" type="pres">
      <dgm:prSet presAssocID="{1E6C9867-CC32-4A7A-B87E-50948AA47EA6}" presName="sibSpaceTwo" presStyleCnt="0"/>
      <dgm:spPr/>
    </dgm:pt>
    <dgm:pt modelId="{5E262433-599E-4FF4-8E7C-8E260572B6C6}" type="pres">
      <dgm:prSet presAssocID="{A06E9492-9CB4-4789-AEB6-80ECCCA73106}" presName="vertTwo" presStyleCnt="0"/>
      <dgm:spPr/>
    </dgm:pt>
    <dgm:pt modelId="{24380303-643C-43D2-B906-825275259B05}" type="pres">
      <dgm:prSet presAssocID="{A06E9492-9CB4-4789-AEB6-80ECCCA7310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3CBF6F-4043-42DB-A3C2-4548532A2B09}" type="pres">
      <dgm:prSet presAssocID="{A06E9492-9CB4-4789-AEB6-80ECCCA73106}" presName="horzTwo" presStyleCnt="0"/>
      <dgm:spPr/>
    </dgm:pt>
  </dgm:ptLst>
  <dgm:cxnLst>
    <dgm:cxn modelId="{C186779C-9D7D-4A47-867A-EC8926D6ECFB}" type="presOf" srcId="{B21269FC-3F05-4D90-85A4-566573915B0E}" destId="{A553641F-BFA3-4ED0-8474-E4DD7E25BDFF}" srcOrd="0" destOrd="0" presId="urn:microsoft.com/office/officeart/2005/8/layout/hierarchy4"/>
    <dgm:cxn modelId="{792AF8AD-75C8-4B42-AF15-7344BCFB76BE}" srcId="{3BDE9A9D-2782-41ED-A2AA-30A0A3593816}" destId="{A06E9492-9CB4-4789-AEB6-80ECCCA73106}" srcOrd="1" destOrd="0" parTransId="{E9F7B606-E4CA-4B20-ADB4-A02293AD45FE}" sibTransId="{5A346FA7-BE79-4ECC-B1AC-F350D652C111}"/>
    <dgm:cxn modelId="{73064D2F-9E1C-40AF-A7C6-3FD9A020E53A}" srcId="{3BDE9A9D-2782-41ED-A2AA-30A0A3593816}" destId="{B959EB5D-4090-4D96-9881-0231FFE052E9}" srcOrd="0" destOrd="0" parTransId="{5D6FDB69-94D2-4EE4-8398-44250B3C282D}" sibTransId="{1E6C9867-CC32-4A7A-B87E-50948AA47EA6}"/>
    <dgm:cxn modelId="{789F0C58-4D28-436E-91EC-968315D8F83B}" type="presOf" srcId="{B959EB5D-4090-4D96-9881-0231FFE052E9}" destId="{07496A06-8086-4892-B024-74D49DA1C911}" srcOrd="0" destOrd="0" presId="urn:microsoft.com/office/officeart/2005/8/layout/hierarchy4"/>
    <dgm:cxn modelId="{12008DFC-FA24-451F-9757-20F6E8E52321}" type="presOf" srcId="{A06E9492-9CB4-4789-AEB6-80ECCCA73106}" destId="{24380303-643C-43D2-B906-825275259B05}" srcOrd="0" destOrd="0" presId="urn:microsoft.com/office/officeart/2005/8/layout/hierarchy4"/>
    <dgm:cxn modelId="{B9E32D6A-CC5F-4148-AF24-DDE7AE42E461}" srcId="{B21269FC-3F05-4D90-85A4-566573915B0E}" destId="{3BDE9A9D-2782-41ED-A2AA-30A0A3593816}" srcOrd="0" destOrd="0" parTransId="{57E27337-8B14-4E84-A441-ABC6E6653B70}" sibTransId="{A4E3ADDE-D002-43D2-9424-86E5EE3D7F23}"/>
    <dgm:cxn modelId="{6085C520-03D6-4D8F-A5BF-E7B97869AA5A}" type="presOf" srcId="{3BDE9A9D-2782-41ED-A2AA-30A0A3593816}" destId="{B7B6700D-73C8-4967-ADD9-868F1F6D79CD}" srcOrd="0" destOrd="0" presId="urn:microsoft.com/office/officeart/2005/8/layout/hierarchy4"/>
    <dgm:cxn modelId="{2FC53819-D95B-4B1A-9532-49AC4BDF85D1}" type="presParOf" srcId="{A553641F-BFA3-4ED0-8474-E4DD7E25BDFF}" destId="{E4F9BCE7-BF86-47DA-BED5-D06339E0D0AC}" srcOrd="0" destOrd="0" presId="urn:microsoft.com/office/officeart/2005/8/layout/hierarchy4"/>
    <dgm:cxn modelId="{309F9F7C-E24E-4983-9EC7-0AB490E5F472}" type="presParOf" srcId="{E4F9BCE7-BF86-47DA-BED5-D06339E0D0AC}" destId="{B7B6700D-73C8-4967-ADD9-868F1F6D79CD}" srcOrd="0" destOrd="0" presId="urn:microsoft.com/office/officeart/2005/8/layout/hierarchy4"/>
    <dgm:cxn modelId="{9BF69065-005F-48D4-9257-0A02A20E920C}" type="presParOf" srcId="{E4F9BCE7-BF86-47DA-BED5-D06339E0D0AC}" destId="{22AE4F80-2AE7-4E8B-BC43-6519D214A8C0}" srcOrd="1" destOrd="0" presId="urn:microsoft.com/office/officeart/2005/8/layout/hierarchy4"/>
    <dgm:cxn modelId="{10184A86-3317-403A-9959-D43D182C4A45}" type="presParOf" srcId="{E4F9BCE7-BF86-47DA-BED5-D06339E0D0AC}" destId="{EA0E4947-E4EB-47DE-9026-D0CF5A6C1FD8}" srcOrd="2" destOrd="0" presId="urn:microsoft.com/office/officeart/2005/8/layout/hierarchy4"/>
    <dgm:cxn modelId="{DC324B22-0907-426C-B3AC-20B8F485D222}" type="presParOf" srcId="{EA0E4947-E4EB-47DE-9026-D0CF5A6C1FD8}" destId="{0EF54421-2451-44BB-91F4-28661A4C1DA6}" srcOrd="0" destOrd="0" presId="urn:microsoft.com/office/officeart/2005/8/layout/hierarchy4"/>
    <dgm:cxn modelId="{101D4132-80C9-4D16-AE02-2F1706626611}" type="presParOf" srcId="{0EF54421-2451-44BB-91F4-28661A4C1DA6}" destId="{07496A06-8086-4892-B024-74D49DA1C911}" srcOrd="0" destOrd="0" presId="urn:microsoft.com/office/officeart/2005/8/layout/hierarchy4"/>
    <dgm:cxn modelId="{44758057-DA77-4F89-B4B1-0BDA90EBC253}" type="presParOf" srcId="{0EF54421-2451-44BB-91F4-28661A4C1DA6}" destId="{4935A90E-2BAD-4C74-A738-466D5216FFD0}" srcOrd="1" destOrd="0" presId="urn:microsoft.com/office/officeart/2005/8/layout/hierarchy4"/>
    <dgm:cxn modelId="{5B208368-1C82-47FD-8A55-8110ADBE546F}" type="presParOf" srcId="{EA0E4947-E4EB-47DE-9026-D0CF5A6C1FD8}" destId="{A14006F8-6EEF-4EC7-9258-8B6B72015409}" srcOrd="1" destOrd="0" presId="urn:microsoft.com/office/officeart/2005/8/layout/hierarchy4"/>
    <dgm:cxn modelId="{C6CBB846-97AF-41F2-99EA-688813047FB0}" type="presParOf" srcId="{EA0E4947-E4EB-47DE-9026-D0CF5A6C1FD8}" destId="{5E262433-599E-4FF4-8E7C-8E260572B6C6}" srcOrd="2" destOrd="0" presId="urn:microsoft.com/office/officeart/2005/8/layout/hierarchy4"/>
    <dgm:cxn modelId="{F3B2D2EB-ED9E-42C9-BFD6-0AE8B54C9542}" type="presParOf" srcId="{5E262433-599E-4FF4-8E7C-8E260572B6C6}" destId="{24380303-643C-43D2-B906-825275259B05}" srcOrd="0" destOrd="0" presId="urn:microsoft.com/office/officeart/2005/8/layout/hierarchy4"/>
    <dgm:cxn modelId="{4AF9885B-6032-48CD-B3A7-B93F7B86EC94}" type="presParOf" srcId="{5E262433-599E-4FF4-8E7C-8E260572B6C6}" destId="{4E3CBF6F-4043-42DB-A3C2-4548532A2B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0E603-73B5-402C-8111-11CE81AA0B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0C3D66-29CD-4D43-BE0A-E1F766024C6D}">
      <dgm:prSet phldrT="[Texto]" custT="1"/>
      <dgm:spPr/>
      <dgm:t>
        <a:bodyPr/>
        <a:lstStyle/>
        <a:p>
          <a:r>
            <a:rPr lang="pt-BR" sz="3200" noProof="0" dirty="0"/>
            <a:t>Elementos: </a:t>
          </a:r>
          <a:endParaRPr lang="pt-BR" sz="3200" dirty="0"/>
        </a:p>
      </dgm:t>
    </dgm:pt>
    <dgm:pt modelId="{45B0AD98-249D-4979-A489-015F5D021142}" type="parTrans" cxnId="{17A44AA4-FDA9-4891-9A4A-8B7E35A82906}">
      <dgm:prSet/>
      <dgm:spPr/>
      <dgm:t>
        <a:bodyPr/>
        <a:lstStyle/>
        <a:p>
          <a:endParaRPr lang="pt-BR" sz="1200"/>
        </a:p>
      </dgm:t>
    </dgm:pt>
    <dgm:pt modelId="{2971C87A-5F58-4422-9960-827F30F988FF}" type="sibTrans" cxnId="{17A44AA4-FDA9-4891-9A4A-8B7E35A82906}">
      <dgm:prSet/>
      <dgm:spPr/>
      <dgm:t>
        <a:bodyPr/>
        <a:lstStyle/>
        <a:p>
          <a:endParaRPr lang="pt-BR" sz="1200"/>
        </a:p>
      </dgm:t>
    </dgm:pt>
    <dgm:pt modelId="{29B80DEA-3429-43C1-BE0F-BE77F7784236}">
      <dgm:prSet custT="1"/>
      <dgm:spPr/>
      <dgm:t>
        <a:bodyPr/>
        <a:lstStyle/>
        <a:p>
          <a:r>
            <a:rPr lang="pt-BR" sz="2000" dirty="0"/>
            <a:t>Mediana</a:t>
          </a:r>
        </a:p>
      </dgm:t>
    </dgm:pt>
    <dgm:pt modelId="{44AF747F-2433-4F68-8911-E92ACE3B8B2D}" type="parTrans" cxnId="{A9DDED31-9E2F-4386-92D0-3C8FCF14E347}">
      <dgm:prSet/>
      <dgm:spPr/>
      <dgm:t>
        <a:bodyPr/>
        <a:lstStyle/>
        <a:p>
          <a:endParaRPr lang="pt-BR" sz="1200"/>
        </a:p>
      </dgm:t>
    </dgm:pt>
    <dgm:pt modelId="{B8476168-83EE-4911-A56C-65BEF6A51906}" type="sibTrans" cxnId="{A9DDED31-9E2F-4386-92D0-3C8FCF14E347}">
      <dgm:prSet/>
      <dgm:spPr/>
      <dgm:t>
        <a:bodyPr/>
        <a:lstStyle/>
        <a:p>
          <a:endParaRPr lang="pt-BR" sz="1200"/>
        </a:p>
      </dgm:t>
    </dgm:pt>
    <dgm:pt modelId="{DB6AFEC3-D2C3-40FF-B132-826243AF2FF6}">
      <dgm:prSet custT="1"/>
      <dgm:spPr/>
      <dgm:t>
        <a:bodyPr/>
        <a:lstStyle/>
        <a:p>
          <a:r>
            <a:rPr lang="pt-BR" sz="2000" dirty="0"/>
            <a:t>Linha de base</a:t>
          </a:r>
        </a:p>
      </dgm:t>
    </dgm:pt>
    <dgm:pt modelId="{9D5317F3-D5A5-45E4-BB71-537BEC95B511}" type="parTrans" cxnId="{F5B458DC-6525-4E59-B176-34A6770686D3}">
      <dgm:prSet/>
      <dgm:spPr/>
      <dgm:t>
        <a:bodyPr/>
        <a:lstStyle/>
        <a:p>
          <a:endParaRPr lang="pt-BR" sz="1200"/>
        </a:p>
      </dgm:t>
    </dgm:pt>
    <dgm:pt modelId="{5B76F7C7-016A-4CDA-9B88-EB386A2D75E8}" type="sibTrans" cxnId="{F5B458DC-6525-4E59-B176-34A6770686D3}">
      <dgm:prSet/>
      <dgm:spPr/>
      <dgm:t>
        <a:bodyPr/>
        <a:lstStyle/>
        <a:p>
          <a:endParaRPr lang="pt-BR" sz="1200"/>
        </a:p>
      </dgm:t>
    </dgm:pt>
    <dgm:pt modelId="{069F4877-0BB7-474B-B76F-B3D32DF67E12}">
      <dgm:prSet custT="1"/>
      <dgm:spPr/>
      <dgm:t>
        <a:bodyPr/>
        <a:lstStyle/>
        <a:p>
          <a:r>
            <a:rPr lang="pt-BR" sz="2000" dirty="0"/>
            <a:t>Corrida</a:t>
          </a:r>
        </a:p>
      </dgm:t>
    </dgm:pt>
    <dgm:pt modelId="{58E35E83-BB53-4560-9C86-5F2025AD6D8E}" type="parTrans" cxnId="{F551ACCA-1984-4389-85BC-BB8C4F57A232}">
      <dgm:prSet/>
      <dgm:spPr/>
      <dgm:t>
        <a:bodyPr/>
        <a:lstStyle/>
        <a:p>
          <a:endParaRPr lang="pt-BR" sz="1200"/>
        </a:p>
      </dgm:t>
    </dgm:pt>
    <dgm:pt modelId="{E25BE584-DD49-48E7-8D63-6458166A2B07}" type="sibTrans" cxnId="{F551ACCA-1984-4389-85BC-BB8C4F57A232}">
      <dgm:prSet/>
      <dgm:spPr/>
      <dgm:t>
        <a:bodyPr/>
        <a:lstStyle/>
        <a:p>
          <a:endParaRPr lang="pt-BR" sz="1200"/>
        </a:p>
      </dgm:t>
    </dgm:pt>
    <dgm:pt modelId="{8560AC45-7F36-41C5-BAC3-BBDA1F8D9E09}">
      <dgm:prSet custT="1"/>
      <dgm:spPr/>
      <dgm:t>
        <a:bodyPr/>
        <a:lstStyle/>
        <a:p>
          <a:r>
            <a:rPr lang="pt-BR" sz="2000" dirty="0"/>
            <a:t>Sequencia crescente (decrescente)</a:t>
          </a:r>
        </a:p>
      </dgm:t>
    </dgm:pt>
    <dgm:pt modelId="{96E542C6-C50F-41B1-AA00-216B18C79B4F}" type="parTrans" cxnId="{0520F5B0-8B0C-4AA7-95B9-F536456AA2AC}">
      <dgm:prSet/>
      <dgm:spPr/>
      <dgm:t>
        <a:bodyPr/>
        <a:lstStyle/>
        <a:p>
          <a:endParaRPr lang="pt-BR" sz="1200"/>
        </a:p>
      </dgm:t>
    </dgm:pt>
    <dgm:pt modelId="{20155933-6635-49DA-8B31-EBAA19B48270}" type="sibTrans" cxnId="{0520F5B0-8B0C-4AA7-95B9-F536456AA2AC}">
      <dgm:prSet/>
      <dgm:spPr/>
      <dgm:t>
        <a:bodyPr/>
        <a:lstStyle/>
        <a:p>
          <a:endParaRPr lang="pt-BR" sz="1200"/>
        </a:p>
      </dgm:t>
    </dgm:pt>
    <dgm:pt modelId="{1080074B-4B0E-40BC-A5AB-3F83D91B8C34}">
      <dgm:prSet custT="1"/>
      <dgm:spPr/>
      <dgm:t>
        <a:bodyPr/>
        <a:lstStyle/>
        <a:p>
          <a:r>
            <a:rPr lang="pt-BR" sz="2000" dirty="0"/>
            <a:t>Ponto extremo</a:t>
          </a:r>
        </a:p>
      </dgm:t>
    </dgm:pt>
    <dgm:pt modelId="{FE77F658-7DD0-451B-AF67-BEC017AF759A}" type="parTrans" cxnId="{14E081FA-03A5-44F4-A061-828838641746}">
      <dgm:prSet/>
      <dgm:spPr/>
      <dgm:t>
        <a:bodyPr/>
        <a:lstStyle/>
        <a:p>
          <a:endParaRPr lang="pt-BR" sz="1200"/>
        </a:p>
      </dgm:t>
    </dgm:pt>
    <dgm:pt modelId="{7DC70CD0-FB36-4EB8-A010-3A65E29E9FA7}" type="sibTrans" cxnId="{14E081FA-03A5-44F4-A061-828838641746}">
      <dgm:prSet/>
      <dgm:spPr/>
      <dgm:t>
        <a:bodyPr/>
        <a:lstStyle/>
        <a:p>
          <a:endParaRPr lang="pt-BR" sz="1200"/>
        </a:p>
      </dgm:t>
    </dgm:pt>
    <dgm:pt modelId="{67A1B769-7D89-4B2E-AE56-319BD2B82149}" type="pres">
      <dgm:prSet presAssocID="{AC60E603-73B5-402C-8111-11CE81AA0B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DB5B0D7-5657-415A-A069-A56551BA5B0A}" type="pres">
      <dgm:prSet presAssocID="{910C3D66-29CD-4D43-BE0A-E1F766024C6D}" presName="thickLine" presStyleLbl="alignNode1" presStyleIdx="0" presStyleCnt="1"/>
      <dgm:spPr/>
    </dgm:pt>
    <dgm:pt modelId="{465BE392-7730-4569-9389-795BC88E3AA8}" type="pres">
      <dgm:prSet presAssocID="{910C3D66-29CD-4D43-BE0A-E1F766024C6D}" presName="horz1" presStyleCnt="0"/>
      <dgm:spPr/>
    </dgm:pt>
    <dgm:pt modelId="{CF523E03-1088-4B4C-B705-AA6FD0E7B111}" type="pres">
      <dgm:prSet presAssocID="{910C3D66-29CD-4D43-BE0A-E1F766024C6D}" presName="tx1" presStyleLbl="revTx" presStyleIdx="0" presStyleCnt="6" custScaleX="177228"/>
      <dgm:spPr/>
      <dgm:t>
        <a:bodyPr/>
        <a:lstStyle/>
        <a:p>
          <a:endParaRPr lang="pt-BR"/>
        </a:p>
      </dgm:t>
    </dgm:pt>
    <dgm:pt modelId="{B5CF7143-4877-401B-80EF-97681393610F}" type="pres">
      <dgm:prSet presAssocID="{910C3D66-29CD-4D43-BE0A-E1F766024C6D}" presName="vert1" presStyleCnt="0"/>
      <dgm:spPr/>
    </dgm:pt>
    <dgm:pt modelId="{ADE7A88E-B4C3-4CE3-8872-C8701E5BBF87}" type="pres">
      <dgm:prSet presAssocID="{29B80DEA-3429-43C1-BE0F-BE77F7784236}" presName="vertSpace2a" presStyleCnt="0"/>
      <dgm:spPr/>
    </dgm:pt>
    <dgm:pt modelId="{35EC46EF-8B6E-4F68-9C59-DA9768101DB6}" type="pres">
      <dgm:prSet presAssocID="{29B80DEA-3429-43C1-BE0F-BE77F7784236}" presName="horz2" presStyleCnt="0"/>
      <dgm:spPr/>
    </dgm:pt>
    <dgm:pt modelId="{54472BD0-37DB-4E27-9BC3-BDD473A98206}" type="pres">
      <dgm:prSet presAssocID="{29B80DEA-3429-43C1-BE0F-BE77F7784236}" presName="horzSpace2" presStyleCnt="0"/>
      <dgm:spPr/>
    </dgm:pt>
    <dgm:pt modelId="{49FFDD52-4ADD-4EE3-8CEA-CD59532B2848}" type="pres">
      <dgm:prSet presAssocID="{29B80DEA-3429-43C1-BE0F-BE77F7784236}" presName="tx2" presStyleLbl="revTx" presStyleIdx="1" presStyleCnt="6"/>
      <dgm:spPr/>
      <dgm:t>
        <a:bodyPr/>
        <a:lstStyle/>
        <a:p>
          <a:endParaRPr lang="pt-BR"/>
        </a:p>
      </dgm:t>
    </dgm:pt>
    <dgm:pt modelId="{034E535B-5783-4A04-88D6-2256C59B507A}" type="pres">
      <dgm:prSet presAssocID="{29B80DEA-3429-43C1-BE0F-BE77F7784236}" presName="vert2" presStyleCnt="0"/>
      <dgm:spPr/>
    </dgm:pt>
    <dgm:pt modelId="{A1D0FC6E-9AE3-49F5-B735-FA439548FDF4}" type="pres">
      <dgm:prSet presAssocID="{29B80DEA-3429-43C1-BE0F-BE77F7784236}" presName="thinLine2b" presStyleLbl="callout" presStyleIdx="0" presStyleCnt="5"/>
      <dgm:spPr/>
    </dgm:pt>
    <dgm:pt modelId="{270D5A3F-885D-4146-9E1B-7CFED8BC2DD2}" type="pres">
      <dgm:prSet presAssocID="{29B80DEA-3429-43C1-BE0F-BE77F7784236}" presName="vertSpace2b" presStyleCnt="0"/>
      <dgm:spPr/>
    </dgm:pt>
    <dgm:pt modelId="{AF32A355-3459-445E-A8D8-06362D564255}" type="pres">
      <dgm:prSet presAssocID="{DB6AFEC3-D2C3-40FF-B132-826243AF2FF6}" presName="horz2" presStyleCnt="0"/>
      <dgm:spPr/>
    </dgm:pt>
    <dgm:pt modelId="{798695DC-66FB-4836-8FA9-E8A3AB0DA4E7}" type="pres">
      <dgm:prSet presAssocID="{DB6AFEC3-D2C3-40FF-B132-826243AF2FF6}" presName="horzSpace2" presStyleCnt="0"/>
      <dgm:spPr/>
    </dgm:pt>
    <dgm:pt modelId="{8E6E1EBF-CA08-446C-874E-445C0D7958D9}" type="pres">
      <dgm:prSet presAssocID="{DB6AFEC3-D2C3-40FF-B132-826243AF2FF6}" presName="tx2" presStyleLbl="revTx" presStyleIdx="2" presStyleCnt="6"/>
      <dgm:spPr/>
      <dgm:t>
        <a:bodyPr/>
        <a:lstStyle/>
        <a:p>
          <a:endParaRPr lang="pt-BR"/>
        </a:p>
      </dgm:t>
    </dgm:pt>
    <dgm:pt modelId="{FDBF62F2-877A-495E-A49A-5EE37C09C33B}" type="pres">
      <dgm:prSet presAssocID="{DB6AFEC3-D2C3-40FF-B132-826243AF2FF6}" presName="vert2" presStyleCnt="0"/>
      <dgm:spPr/>
    </dgm:pt>
    <dgm:pt modelId="{0695C932-7D16-4421-A120-710020A0D423}" type="pres">
      <dgm:prSet presAssocID="{DB6AFEC3-D2C3-40FF-B132-826243AF2FF6}" presName="thinLine2b" presStyleLbl="callout" presStyleIdx="1" presStyleCnt="5"/>
      <dgm:spPr/>
    </dgm:pt>
    <dgm:pt modelId="{3D9894D6-E1C5-4392-A806-97CA3016017E}" type="pres">
      <dgm:prSet presAssocID="{DB6AFEC3-D2C3-40FF-B132-826243AF2FF6}" presName="vertSpace2b" presStyleCnt="0"/>
      <dgm:spPr/>
    </dgm:pt>
    <dgm:pt modelId="{13730184-2E1E-451A-AC67-42390422EAF1}" type="pres">
      <dgm:prSet presAssocID="{1080074B-4B0E-40BC-A5AB-3F83D91B8C34}" presName="horz2" presStyleCnt="0"/>
      <dgm:spPr/>
    </dgm:pt>
    <dgm:pt modelId="{2EE9FF97-EE68-4542-B57E-1E8E51FC1D4E}" type="pres">
      <dgm:prSet presAssocID="{1080074B-4B0E-40BC-A5AB-3F83D91B8C34}" presName="horzSpace2" presStyleCnt="0"/>
      <dgm:spPr/>
    </dgm:pt>
    <dgm:pt modelId="{35C6B7D5-502E-44E9-B9BB-93FD8538D883}" type="pres">
      <dgm:prSet presAssocID="{1080074B-4B0E-40BC-A5AB-3F83D91B8C34}" presName="tx2" presStyleLbl="revTx" presStyleIdx="3" presStyleCnt="6"/>
      <dgm:spPr/>
      <dgm:t>
        <a:bodyPr/>
        <a:lstStyle/>
        <a:p>
          <a:endParaRPr lang="pt-BR"/>
        </a:p>
      </dgm:t>
    </dgm:pt>
    <dgm:pt modelId="{7000A934-AC23-4644-9D05-BB1F5A9CD895}" type="pres">
      <dgm:prSet presAssocID="{1080074B-4B0E-40BC-A5AB-3F83D91B8C34}" presName="vert2" presStyleCnt="0"/>
      <dgm:spPr/>
    </dgm:pt>
    <dgm:pt modelId="{4BECDE43-1FFE-4CE2-8821-34B7FFB96828}" type="pres">
      <dgm:prSet presAssocID="{1080074B-4B0E-40BC-A5AB-3F83D91B8C34}" presName="thinLine2b" presStyleLbl="callout" presStyleIdx="2" presStyleCnt="5"/>
      <dgm:spPr/>
    </dgm:pt>
    <dgm:pt modelId="{F57351AD-CAB7-455E-A7DD-5AC4022DBCB8}" type="pres">
      <dgm:prSet presAssocID="{1080074B-4B0E-40BC-A5AB-3F83D91B8C34}" presName="vertSpace2b" presStyleCnt="0"/>
      <dgm:spPr/>
    </dgm:pt>
    <dgm:pt modelId="{7265F57D-97BD-4096-897D-A26EEF6359C5}" type="pres">
      <dgm:prSet presAssocID="{069F4877-0BB7-474B-B76F-B3D32DF67E12}" presName="horz2" presStyleCnt="0"/>
      <dgm:spPr/>
    </dgm:pt>
    <dgm:pt modelId="{44B088B3-C5E2-4828-91A2-92AD7D53BEC6}" type="pres">
      <dgm:prSet presAssocID="{069F4877-0BB7-474B-B76F-B3D32DF67E12}" presName="horzSpace2" presStyleCnt="0"/>
      <dgm:spPr/>
    </dgm:pt>
    <dgm:pt modelId="{AE1EA9A6-3ED0-4557-AF8A-10630902C340}" type="pres">
      <dgm:prSet presAssocID="{069F4877-0BB7-474B-B76F-B3D32DF67E12}" presName="tx2" presStyleLbl="revTx" presStyleIdx="4" presStyleCnt="6"/>
      <dgm:spPr/>
      <dgm:t>
        <a:bodyPr/>
        <a:lstStyle/>
        <a:p>
          <a:endParaRPr lang="pt-BR"/>
        </a:p>
      </dgm:t>
    </dgm:pt>
    <dgm:pt modelId="{ECCB56CC-7725-4179-BFDD-E1EF34F6A3BD}" type="pres">
      <dgm:prSet presAssocID="{069F4877-0BB7-474B-B76F-B3D32DF67E12}" presName="vert2" presStyleCnt="0"/>
      <dgm:spPr/>
    </dgm:pt>
    <dgm:pt modelId="{B0FEDD30-24BA-4540-A8BE-F3D00B6ED284}" type="pres">
      <dgm:prSet presAssocID="{069F4877-0BB7-474B-B76F-B3D32DF67E12}" presName="thinLine2b" presStyleLbl="callout" presStyleIdx="3" presStyleCnt="5"/>
      <dgm:spPr/>
    </dgm:pt>
    <dgm:pt modelId="{E1A2E94A-E3A2-4DE9-808B-454177BEEBE2}" type="pres">
      <dgm:prSet presAssocID="{069F4877-0BB7-474B-B76F-B3D32DF67E12}" presName="vertSpace2b" presStyleCnt="0"/>
      <dgm:spPr/>
    </dgm:pt>
    <dgm:pt modelId="{C6930A29-2261-4B1E-BCAC-E0E49F2F89C1}" type="pres">
      <dgm:prSet presAssocID="{8560AC45-7F36-41C5-BAC3-BBDA1F8D9E09}" presName="horz2" presStyleCnt="0"/>
      <dgm:spPr/>
    </dgm:pt>
    <dgm:pt modelId="{D7B8EFDE-23AA-468B-A054-F197D3785571}" type="pres">
      <dgm:prSet presAssocID="{8560AC45-7F36-41C5-BAC3-BBDA1F8D9E09}" presName="horzSpace2" presStyleCnt="0"/>
      <dgm:spPr/>
    </dgm:pt>
    <dgm:pt modelId="{9320F639-F8A5-4735-A381-5EB3E3FCAECC}" type="pres">
      <dgm:prSet presAssocID="{8560AC45-7F36-41C5-BAC3-BBDA1F8D9E09}" presName="tx2" presStyleLbl="revTx" presStyleIdx="5" presStyleCnt="6"/>
      <dgm:spPr/>
      <dgm:t>
        <a:bodyPr/>
        <a:lstStyle/>
        <a:p>
          <a:endParaRPr lang="pt-BR"/>
        </a:p>
      </dgm:t>
    </dgm:pt>
    <dgm:pt modelId="{CF6471C8-B0D8-4E51-BDBD-80848BA43DA8}" type="pres">
      <dgm:prSet presAssocID="{8560AC45-7F36-41C5-BAC3-BBDA1F8D9E09}" presName="vert2" presStyleCnt="0"/>
      <dgm:spPr/>
    </dgm:pt>
    <dgm:pt modelId="{423F0A49-0B34-4022-9749-6C5E90788968}" type="pres">
      <dgm:prSet presAssocID="{8560AC45-7F36-41C5-BAC3-BBDA1F8D9E09}" presName="thinLine2b" presStyleLbl="callout" presStyleIdx="4" presStyleCnt="5"/>
      <dgm:spPr/>
    </dgm:pt>
    <dgm:pt modelId="{8CED36CC-B3F3-4965-B02B-E9E9A406B021}" type="pres">
      <dgm:prSet presAssocID="{8560AC45-7F36-41C5-BAC3-BBDA1F8D9E09}" presName="vertSpace2b" presStyleCnt="0"/>
      <dgm:spPr/>
    </dgm:pt>
  </dgm:ptLst>
  <dgm:cxnLst>
    <dgm:cxn modelId="{F551ACCA-1984-4389-85BC-BB8C4F57A232}" srcId="{910C3D66-29CD-4D43-BE0A-E1F766024C6D}" destId="{069F4877-0BB7-474B-B76F-B3D32DF67E12}" srcOrd="3" destOrd="0" parTransId="{58E35E83-BB53-4560-9C86-5F2025AD6D8E}" sibTransId="{E25BE584-DD49-48E7-8D63-6458166A2B07}"/>
    <dgm:cxn modelId="{F5B458DC-6525-4E59-B176-34A6770686D3}" srcId="{910C3D66-29CD-4D43-BE0A-E1F766024C6D}" destId="{DB6AFEC3-D2C3-40FF-B132-826243AF2FF6}" srcOrd="1" destOrd="0" parTransId="{9D5317F3-D5A5-45E4-BB71-537BEC95B511}" sibTransId="{5B76F7C7-016A-4CDA-9B88-EB386A2D75E8}"/>
    <dgm:cxn modelId="{B9CB896E-658E-4ED3-8EFD-CCAA1206560C}" type="presOf" srcId="{910C3D66-29CD-4D43-BE0A-E1F766024C6D}" destId="{CF523E03-1088-4B4C-B705-AA6FD0E7B111}" srcOrd="0" destOrd="0" presId="urn:microsoft.com/office/officeart/2008/layout/LinedList"/>
    <dgm:cxn modelId="{1C7371A2-262B-4368-8187-E449C7824CC2}" type="presOf" srcId="{29B80DEA-3429-43C1-BE0F-BE77F7784236}" destId="{49FFDD52-4ADD-4EE3-8CEA-CD59532B2848}" srcOrd="0" destOrd="0" presId="urn:microsoft.com/office/officeart/2008/layout/LinedList"/>
    <dgm:cxn modelId="{17A44AA4-FDA9-4891-9A4A-8B7E35A82906}" srcId="{AC60E603-73B5-402C-8111-11CE81AA0B65}" destId="{910C3D66-29CD-4D43-BE0A-E1F766024C6D}" srcOrd="0" destOrd="0" parTransId="{45B0AD98-249D-4979-A489-015F5D021142}" sibTransId="{2971C87A-5F58-4422-9960-827F30F988FF}"/>
    <dgm:cxn modelId="{EA6A2CEF-66E9-42B2-AF5E-A42EB52BD9D2}" type="presOf" srcId="{069F4877-0BB7-474B-B76F-B3D32DF67E12}" destId="{AE1EA9A6-3ED0-4557-AF8A-10630902C340}" srcOrd="0" destOrd="0" presId="urn:microsoft.com/office/officeart/2008/layout/LinedList"/>
    <dgm:cxn modelId="{0BC720AC-9274-48FA-9014-592E174CDB5B}" type="presOf" srcId="{AC60E603-73B5-402C-8111-11CE81AA0B65}" destId="{67A1B769-7D89-4B2E-AE56-319BD2B82149}" srcOrd="0" destOrd="0" presId="urn:microsoft.com/office/officeart/2008/layout/LinedList"/>
    <dgm:cxn modelId="{14E081FA-03A5-44F4-A061-828838641746}" srcId="{910C3D66-29CD-4D43-BE0A-E1F766024C6D}" destId="{1080074B-4B0E-40BC-A5AB-3F83D91B8C34}" srcOrd="2" destOrd="0" parTransId="{FE77F658-7DD0-451B-AF67-BEC017AF759A}" sibTransId="{7DC70CD0-FB36-4EB8-A010-3A65E29E9FA7}"/>
    <dgm:cxn modelId="{D73335FB-28AD-4CFB-BD4F-71813829B785}" type="presOf" srcId="{1080074B-4B0E-40BC-A5AB-3F83D91B8C34}" destId="{35C6B7D5-502E-44E9-B9BB-93FD8538D883}" srcOrd="0" destOrd="0" presId="urn:microsoft.com/office/officeart/2008/layout/LinedList"/>
    <dgm:cxn modelId="{1F8BDE2A-F320-47C0-AD94-7384429F1F6A}" type="presOf" srcId="{8560AC45-7F36-41C5-BAC3-BBDA1F8D9E09}" destId="{9320F639-F8A5-4735-A381-5EB3E3FCAECC}" srcOrd="0" destOrd="0" presId="urn:microsoft.com/office/officeart/2008/layout/LinedList"/>
    <dgm:cxn modelId="{A9DDED31-9E2F-4386-92D0-3C8FCF14E347}" srcId="{910C3D66-29CD-4D43-BE0A-E1F766024C6D}" destId="{29B80DEA-3429-43C1-BE0F-BE77F7784236}" srcOrd="0" destOrd="0" parTransId="{44AF747F-2433-4F68-8911-E92ACE3B8B2D}" sibTransId="{B8476168-83EE-4911-A56C-65BEF6A51906}"/>
    <dgm:cxn modelId="{4E958974-25FE-4AF3-B468-34BD8770FC01}" type="presOf" srcId="{DB6AFEC3-D2C3-40FF-B132-826243AF2FF6}" destId="{8E6E1EBF-CA08-446C-874E-445C0D7958D9}" srcOrd="0" destOrd="0" presId="urn:microsoft.com/office/officeart/2008/layout/LinedList"/>
    <dgm:cxn modelId="{0520F5B0-8B0C-4AA7-95B9-F536456AA2AC}" srcId="{910C3D66-29CD-4D43-BE0A-E1F766024C6D}" destId="{8560AC45-7F36-41C5-BAC3-BBDA1F8D9E09}" srcOrd="4" destOrd="0" parTransId="{96E542C6-C50F-41B1-AA00-216B18C79B4F}" sibTransId="{20155933-6635-49DA-8B31-EBAA19B48270}"/>
    <dgm:cxn modelId="{83D9AEF5-75D2-4B9B-94D8-9F652E8D25CF}" type="presParOf" srcId="{67A1B769-7D89-4B2E-AE56-319BD2B82149}" destId="{CDB5B0D7-5657-415A-A069-A56551BA5B0A}" srcOrd="0" destOrd="0" presId="urn:microsoft.com/office/officeart/2008/layout/LinedList"/>
    <dgm:cxn modelId="{86C41CFB-19FF-4636-BACD-EAFCB0128BD1}" type="presParOf" srcId="{67A1B769-7D89-4B2E-AE56-319BD2B82149}" destId="{465BE392-7730-4569-9389-795BC88E3AA8}" srcOrd="1" destOrd="0" presId="urn:microsoft.com/office/officeart/2008/layout/LinedList"/>
    <dgm:cxn modelId="{157A5F6F-A0C8-42D7-8177-55F9641AD72E}" type="presParOf" srcId="{465BE392-7730-4569-9389-795BC88E3AA8}" destId="{CF523E03-1088-4B4C-B705-AA6FD0E7B111}" srcOrd="0" destOrd="0" presId="urn:microsoft.com/office/officeart/2008/layout/LinedList"/>
    <dgm:cxn modelId="{7EDBECC5-6D68-4535-B462-4A94BC224054}" type="presParOf" srcId="{465BE392-7730-4569-9389-795BC88E3AA8}" destId="{B5CF7143-4877-401B-80EF-97681393610F}" srcOrd="1" destOrd="0" presId="urn:microsoft.com/office/officeart/2008/layout/LinedList"/>
    <dgm:cxn modelId="{86F0BB20-B42B-42AE-A6A4-C49D2EDEEDE0}" type="presParOf" srcId="{B5CF7143-4877-401B-80EF-97681393610F}" destId="{ADE7A88E-B4C3-4CE3-8872-C8701E5BBF87}" srcOrd="0" destOrd="0" presId="urn:microsoft.com/office/officeart/2008/layout/LinedList"/>
    <dgm:cxn modelId="{7F9243EB-F921-4606-A7FA-96BBBB00CBCC}" type="presParOf" srcId="{B5CF7143-4877-401B-80EF-97681393610F}" destId="{35EC46EF-8B6E-4F68-9C59-DA9768101DB6}" srcOrd="1" destOrd="0" presId="urn:microsoft.com/office/officeart/2008/layout/LinedList"/>
    <dgm:cxn modelId="{218E3BFE-A33B-4252-8294-DD8897A45A01}" type="presParOf" srcId="{35EC46EF-8B6E-4F68-9C59-DA9768101DB6}" destId="{54472BD0-37DB-4E27-9BC3-BDD473A98206}" srcOrd="0" destOrd="0" presId="urn:microsoft.com/office/officeart/2008/layout/LinedList"/>
    <dgm:cxn modelId="{714352E0-B56E-4054-A98C-314687BE18F4}" type="presParOf" srcId="{35EC46EF-8B6E-4F68-9C59-DA9768101DB6}" destId="{49FFDD52-4ADD-4EE3-8CEA-CD59532B2848}" srcOrd="1" destOrd="0" presId="urn:microsoft.com/office/officeart/2008/layout/LinedList"/>
    <dgm:cxn modelId="{B195C657-3E33-4540-A471-22C109E7E8AD}" type="presParOf" srcId="{35EC46EF-8B6E-4F68-9C59-DA9768101DB6}" destId="{034E535B-5783-4A04-88D6-2256C59B507A}" srcOrd="2" destOrd="0" presId="urn:microsoft.com/office/officeart/2008/layout/LinedList"/>
    <dgm:cxn modelId="{B78D014E-28B2-4983-807A-B39D88C73878}" type="presParOf" srcId="{B5CF7143-4877-401B-80EF-97681393610F}" destId="{A1D0FC6E-9AE3-49F5-B735-FA439548FDF4}" srcOrd="2" destOrd="0" presId="urn:microsoft.com/office/officeart/2008/layout/LinedList"/>
    <dgm:cxn modelId="{939195FD-0F71-41D1-AD0B-779450CEA5AE}" type="presParOf" srcId="{B5CF7143-4877-401B-80EF-97681393610F}" destId="{270D5A3F-885D-4146-9E1B-7CFED8BC2DD2}" srcOrd="3" destOrd="0" presId="urn:microsoft.com/office/officeart/2008/layout/LinedList"/>
    <dgm:cxn modelId="{8F6FD9E0-662A-4AD4-968A-969778C37151}" type="presParOf" srcId="{B5CF7143-4877-401B-80EF-97681393610F}" destId="{AF32A355-3459-445E-A8D8-06362D564255}" srcOrd="4" destOrd="0" presId="urn:microsoft.com/office/officeart/2008/layout/LinedList"/>
    <dgm:cxn modelId="{2C5552AB-4CEC-4C04-846B-91B1A16EBE0E}" type="presParOf" srcId="{AF32A355-3459-445E-A8D8-06362D564255}" destId="{798695DC-66FB-4836-8FA9-E8A3AB0DA4E7}" srcOrd="0" destOrd="0" presId="urn:microsoft.com/office/officeart/2008/layout/LinedList"/>
    <dgm:cxn modelId="{0F456A75-5731-4F39-B9AB-A0A17E24263A}" type="presParOf" srcId="{AF32A355-3459-445E-A8D8-06362D564255}" destId="{8E6E1EBF-CA08-446C-874E-445C0D7958D9}" srcOrd="1" destOrd="0" presId="urn:microsoft.com/office/officeart/2008/layout/LinedList"/>
    <dgm:cxn modelId="{EC2C5F28-EFF2-4F53-9F0D-AE74E07251B6}" type="presParOf" srcId="{AF32A355-3459-445E-A8D8-06362D564255}" destId="{FDBF62F2-877A-495E-A49A-5EE37C09C33B}" srcOrd="2" destOrd="0" presId="urn:microsoft.com/office/officeart/2008/layout/LinedList"/>
    <dgm:cxn modelId="{61A23A4D-BA33-4B19-8D14-92D9E03B68B8}" type="presParOf" srcId="{B5CF7143-4877-401B-80EF-97681393610F}" destId="{0695C932-7D16-4421-A120-710020A0D423}" srcOrd="5" destOrd="0" presId="urn:microsoft.com/office/officeart/2008/layout/LinedList"/>
    <dgm:cxn modelId="{BCA54AAA-B353-465F-9707-565BAECE1092}" type="presParOf" srcId="{B5CF7143-4877-401B-80EF-97681393610F}" destId="{3D9894D6-E1C5-4392-A806-97CA3016017E}" srcOrd="6" destOrd="0" presId="urn:microsoft.com/office/officeart/2008/layout/LinedList"/>
    <dgm:cxn modelId="{136284D8-5758-4D3E-83A3-16DB5C475DEF}" type="presParOf" srcId="{B5CF7143-4877-401B-80EF-97681393610F}" destId="{13730184-2E1E-451A-AC67-42390422EAF1}" srcOrd="7" destOrd="0" presId="urn:microsoft.com/office/officeart/2008/layout/LinedList"/>
    <dgm:cxn modelId="{1CE433A4-A701-49B0-9F32-3060247C45DC}" type="presParOf" srcId="{13730184-2E1E-451A-AC67-42390422EAF1}" destId="{2EE9FF97-EE68-4542-B57E-1E8E51FC1D4E}" srcOrd="0" destOrd="0" presId="urn:microsoft.com/office/officeart/2008/layout/LinedList"/>
    <dgm:cxn modelId="{398E22BA-A686-4FC3-8A2E-CB3D9C654E3B}" type="presParOf" srcId="{13730184-2E1E-451A-AC67-42390422EAF1}" destId="{35C6B7D5-502E-44E9-B9BB-93FD8538D883}" srcOrd="1" destOrd="0" presId="urn:microsoft.com/office/officeart/2008/layout/LinedList"/>
    <dgm:cxn modelId="{4D363062-C73E-4337-8A07-3BED446898B2}" type="presParOf" srcId="{13730184-2E1E-451A-AC67-42390422EAF1}" destId="{7000A934-AC23-4644-9D05-BB1F5A9CD895}" srcOrd="2" destOrd="0" presId="urn:microsoft.com/office/officeart/2008/layout/LinedList"/>
    <dgm:cxn modelId="{19B081D3-8B3E-469F-AF26-32598C246110}" type="presParOf" srcId="{B5CF7143-4877-401B-80EF-97681393610F}" destId="{4BECDE43-1FFE-4CE2-8821-34B7FFB96828}" srcOrd="8" destOrd="0" presId="urn:microsoft.com/office/officeart/2008/layout/LinedList"/>
    <dgm:cxn modelId="{D3438A56-0DE2-408E-9AAF-57194E7A8DED}" type="presParOf" srcId="{B5CF7143-4877-401B-80EF-97681393610F}" destId="{F57351AD-CAB7-455E-A7DD-5AC4022DBCB8}" srcOrd="9" destOrd="0" presId="urn:microsoft.com/office/officeart/2008/layout/LinedList"/>
    <dgm:cxn modelId="{CC3406D5-8F20-460B-A2C7-DC023970B102}" type="presParOf" srcId="{B5CF7143-4877-401B-80EF-97681393610F}" destId="{7265F57D-97BD-4096-897D-A26EEF6359C5}" srcOrd="10" destOrd="0" presId="urn:microsoft.com/office/officeart/2008/layout/LinedList"/>
    <dgm:cxn modelId="{3F75044E-132D-4B6A-B84D-97CD9F463DCE}" type="presParOf" srcId="{7265F57D-97BD-4096-897D-A26EEF6359C5}" destId="{44B088B3-C5E2-4828-91A2-92AD7D53BEC6}" srcOrd="0" destOrd="0" presId="urn:microsoft.com/office/officeart/2008/layout/LinedList"/>
    <dgm:cxn modelId="{0412848D-0344-479B-B0CA-71ABA3E1B5A3}" type="presParOf" srcId="{7265F57D-97BD-4096-897D-A26EEF6359C5}" destId="{AE1EA9A6-3ED0-4557-AF8A-10630902C340}" srcOrd="1" destOrd="0" presId="urn:microsoft.com/office/officeart/2008/layout/LinedList"/>
    <dgm:cxn modelId="{AE24FFC4-A2DF-40C7-A9B1-60288B86A026}" type="presParOf" srcId="{7265F57D-97BD-4096-897D-A26EEF6359C5}" destId="{ECCB56CC-7725-4179-BFDD-E1EF34F6A3BD}" srcOrd="2" destOrd="0" presId="urn:microsoft.com/office/officeart/2008/layout/LinedList"/>
    <dgm:cxn modelId="{BB9C5B89-5429-4C41-A578-45E6C5D8DF91}" type="presParOf" srcId="{B5CF7143-4877-401B-80EF-97681393610F}" destId="{B0FEDD30-24BA-4540-A8BE-F3D00B6ED284}" srcOrd="11" destOrd="0" presId="urn:microsoft.com/office/officeart/2008/layout/LinedList"/>
    <dgm:cxn modelId="{6C4F812A-0AC7-4A7E-82C9-416B5049B6F9}" type="presParOf" srcId="{B5CF7143-4877-401B-80EF-97681393610F}" destId="{E1A2E94A-E3A2-4DE9-808B-454177BEEBE2}" srcOrd="12" destOrd="0" presId="urn:microsoft.com/office/officeart/2008/layout/LinedList"/>
    <dgm:cxn modelId="{BFC4131D-D782-4EBA-BBC0-287370D5D9C6}" type="presParOf" srcId="{B5CF7143-4877-401B-80EF-97681393610F}" destId="{C6930A29-2261-4B1E-BCAC-E0E49F2F89C1}" srcOrd="13" destOrd="0" presId="urn:microsoft.com/office/officeart/2008/layout/LinedList"/>
    <dgm:cxn modelId="{5D923056-CF47-486D-B55B-E568F73D4D64}" type="presParOf" srcId="{C6930A29-2261-4B1E-BCAC-E0E49F2F89C1}" destId="{D7B8EFDE-23AA-468B-A054-F197D3785571}" srcOrd="0" destOrd="0" presId="urn:microsoft.com/office/officeart/2008/layout/LinedList"/>
    <dgm:cxn modelId="{1A4DF150-74BC-4777-9F7D-264580FC72A8}" type="presParOf" srcId="{C6930A29-2261-4B1E-BCAC-E0E49F2F89C1}" destId="{9320F639-F8A5-4735-A381-5EB3E3FCAECC}" srcOrd="1" destOrd="0" presId="urn:microsoft.com/office/officeart/2008/layout/LinedList"/>
    <dgm:cxn modelId="{15CAF459-B352-4A48-BE2C-9A9157C042A9}" type="presParOf" srcId="{C6930A29-2261-4B1E-BCAC-E0E49F2F89C1}" destId="{CF6471C8-B0D8-4E51-BDBD-80848BA43DA8}" srcOrd="2" destOrd="0" presId="urn:microsoft.com/office/officeart/2008/layout/LinedList"/>
    <dgm:cxn modelId="{5952D536-8626-47D6-8661-B0245E054E58}" type="presParOf" srcId="{B5CF7143-4877-401B-80EF-97681393610F}" destId="{423F0A49-0B34-4022-9749-6C5E90788968}" srcOrd="14" destOrd="0" presId="urn:microsoft.com/office/officeart/2008/layout/LinedList"/>
    <dgm:cxn modelId="{22ABBC94-DB1E-4C96-A30D-97FBACAD8A43}" type="presParOf" srcId="{B5CF7143-4877-401B-80EF-97681393610F}" destId="{8CED36CC-B3F3-4965-B02B-E9E9A406B02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D9AF9-0C85-47C8-BA26-06FA70ABC486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2EB18E8-7FB9-468C-B0C6-5303B59B7615}">
      <dgm:prSet phldrT="[Texto]" custT="1"/>
      <dgm:spPr/>
      <dgm:t>
        <a:bodyPr/>
        <a:lstStyle/>
        <a:p>
          <a:r>
            <a:rPr lang="pt-BR" sz="1600" dirty="0">
              <a:solidFill>
                <a:schemeClr val="tx1">
                  <a:lumMod val="75000"/>
                </a:schemeClr>
              </a:solidFill>
            </a:rPr>
            <a:t>Medição</a:t>
          </a:r>
        </a:p>
      </dgm:t>
    </dgm:pt>
    <dgm:pt modelId="{1255485E-F162-4A73-9BAF-2B9F90DDD65F}" type="parTrans" cxnId="{4F969031-EAC6-41B2-9ECF-D344062ABAE4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083CDCC1-A5D5-4700-989A-677AAA76E83D}" type="sibTrans" cxnId="{4F969031-EAC6-41B2-9ECF-D344062ABAE4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74FC1ABF-CB69-48BE-8BFA-93F083B2C302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600" dirty="0">
              <a:solidFill>
                <a:schemeClr val="tx1">
                  <a:lumMod val="75000"/>
                </a:schemeClr>
              </a:solidFill>
            </a:rPr>
            <a:t>Pesquisa</a:t>
          </a:r>
        </a:p>
      </dgm:t>
    </dgm:pt>
    <dgm:pt modelId="{5893C200-CC97-471F-AF08-27BFABA3E67B}" type="parTrans" cxnId="{26ADF8AB-8152-48FA-885D-67A45CFEA3A4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24C3353C-87E1-4A69-B90C-568FAF4263D7}" type="sibTrans" cxnId="{26ADF8AB-8152-48FA-885D-67A45CFEA3A4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14A8BC3E-70DA-4717-96E5-520440CC84EE}">
      <dgm:prSet phldrT="[Texto]" custT="1"/>
      <dgm:spPr/>
      <dgm:t>
        <a:bodyPr/>
        <a:lstStyle/>
        <a:p>
          <a:r>
            <a:rPr lang="pt-BR" sz="1600" dirty="0">
              <a:solidFill>
                <a:schemeClr val="tx1">
                  <a:lumMod val="75000"/>
                </a:schemeClr>
              </a:solidFill>
            </a:rPr>
            <a:t>Melhoria</a:t>
          </a:r>
        </a:p>
      </dgm:t>
    </dgm:pt>
    <dgm:pt modelId="{8A81BEA5-62DB-46B2-8B06-21582109BED1}" type="parTrans" cxnId="{42DCAB08-7DFB-451E-810C-99F634F6E2B4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10AC3473-19B5-435F-9A45-05E3A40F16EA}" type="sibTrans" cxnId="{42DCAB08-7DFB-451E-810C-99F634F6E2B4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69E77B79-78C0-4D5F-8B6B-D0449C9942DF}">
      <dgm:prSet phldrT="[Texto]" custT="1"/>
      <dgm:spPr/>
      <dgm:t>
        <a:bodyPr/>
        <a:lstStyle/>
        <a:p>
          <a:r>
            <a:rPr lang="pt-BR" sz="1600" dirty="0">
              <a:solidFill>
                <a:schemeClr val="tx1">
                  <a:lumMod val="75000"/>
                </a:schemeClr>
              </a:solidFill>
            </a:rPr>
            <a:t>Julgamento</a:t>
          </a:r>
        </a:p>
      </dgm:t>
    </dgm:pt>
    <dgm:pt modelId="{ABE5BF26-35BA-42F8-8D53-6155E8677323}" type="parTrans" cxnId="{55F6CF49-5433-4519-A2CB-9C4321E3C647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43748C2E-27F7-4711-A602-A19796402F5A}" type="sibTrans" cxnId="{55F6CF49-5433-4519-A2CB-9C4321E3C647}">
      <dgm:prSet/>
      <dgm:spPr/>
      <dgm:t>
        <a:bodyPr/>
        <a:lstStyle/>
        <a:p>
          <a:endParaRPr lang="pt-BR" sz="1600">
            <a:solidFill>
              <a:schemeClr val="tx1">
                <a:lumMod val="75000"/>
              </a:schemeClr>
            </a:solidFill>
          </a:endParaRPr>
        </a:p>
      </dgm:t>
    </dgm:pt>
    <dgm:pt modelId="{5A47CD1A-2F96-41AF-A47D-731237A732CF}" type="pres">
      <dgm:prSet presAssocID="{4BFD9AF9-0C85-47C8-BA26-06FA70ABC4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324CCDD-FE0F-4545-9BDA-268DA0433088}" type="pres">
      <dgm:prSet presAssocID="{92EB18E8-7FB9-468C-B0C6-5303B59B7615}" presName="centerShape" presStyleLbl="node0" presStyleIdx="0" presStyleCnt="1" custScaleX="115169" custLinFactNeighborX="681" custLinFactNeighborY="-5447"/>
      <dgm:spPr/>
      <dgm:t>
        <a:bodyPr/>
        <a:lstStyle/>
        <a:p>
          <a:endParaRPr lang="pt-BR"/>
        </a:p>
      </dgm:t>
    </dgm:pt>
    <dgm:pt modelId="{962E21FC-A254-436F-A5F4-1E1FF9906F20}" type="pres">
      <dgm:prSet presAssocID="{74FC1ABF-CB69-48BE-8BFA-93F083B2C302}" presName="node" presStyleLbl="node1" presStyleIdx="0" presStyleCnt="3" custScaleX="214996" custScaleY="744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88AC3E-8F0D-4184-8C03-EA1372869F05}" type="pres">
      <dgm:prSet presAssocID="{74FC1ABF-CB69-48BE-8BFA-93F083B2C302}" presName="dummy" presStyleCnt="0"/>
      <dgm:spPr/>
    </dgm:pt>
    <dgm:pt modelId="{F74F50C8-29C3-41AB-BE36-80F2D17BEEB8}" type="pres">
      <dgm:prSet presAssocID="{24C3353C-87E1-4A69-B90C-568FAF4263D7}" presName="sibTrans" presStyleLbl="sibTrans2D1" presStyleIdx="0" presStyleCnt="3"/>
      <dgm:spPr/>
      <dgm:t>
        <a:bodyPr/>
        <a:lstStyle/>
        <a:p>
          <a:endParaRPr lang="pt-BR"/>
        </a:p>
      </dgm:t>
    </dgm:pt>
    <dgm:pt modelId="{A3439BE4-9402-47B3-8EC8-214567A54FB0}" type="pres">
      <dgm:prSet presAssocID="{14A8BC3E-70DA-4717-96E5-520440CC84EE}" presName="node" presStyleLbl="node1" presStyleIdx="1" presStyleCnt="3" custScaleX="214996" custScaleY="744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C4FA02-87FB-4B49-8456-42276E599EBC}" type="pres">
      <dgm:prSet presAssocID="{14A8BC3E-70DA-4717-96E5-520440CC84EE}" presName="dummy" presStyleCnt="0"/>
      <dgm:spPr/>
    </dgm:pt>
    <dgm:pt modelId="{CE664028-3A2B-4864-812D-B8A660810A2F}" type="pres">
      <dgm:prSet presAssocID="{10AC3473-19B5-435F-9A45-05E3A40F16E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98758665-E12E-4DE2-AD47-9AA91FCADE10}" type="pres">
      <dgm:prSet presAssocID="{69E77B79-78C0-4D5F-8B6B-D0449C9942DF}" presName="node" presStyleLbl="node1" presStyleIdx="2" presStyleCnt="3" custScaleX="214996" custScaleY="744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ED01E7-91ED-4D24-860D-10E6D8E6928F}" type="pres">
      <dgm:prSet presAssocID="{69E77B79-78C0-4D5F-8B6B-D0449C9942DF}" presName="dummy" presStyleCnt="0"/>
      <dgm:spPr/>
    </dgm:pt>
    <dgm:pt modelId="{95A76BDD-890C-4310-96B6-78787766E3AB}" type="pres">
      <dgm:prSet presAssocID="{43748C2E-27F7-4711-A602-A19796402F5A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B0F06EF-1C4C-489E-AA28-A417ED21A87A}" type="presOf" srcId="{4BFD9AF9-0C85-47C8-BA26-06FA70ABC486}" destId="{5A47CD1A-2F96-41AF-A47D-731237A732CF}" srcOrd="0" destOrd="0" presId="urn:microsoft.com/office/officeart/2005/8/layout/radial6"/>
    <dgm:cxn modelId="{93893AA8-C96D-419D-BC0C-22522103D07F}" type="presOf" srcId="{74FC1ABF-CB69-48BE-8BFA-93F083B2C302}" destId="{962E21FC-A254-436F-A5F4-1E1FF9906F20}" srcOrd="0" destOrd="0" presId="urn:microsoft.com/office/officeart/2005/8/layout/radial6"/>
    <dgm:cxn modelId="{26ADF8AB-8152-48FA-885D-67A45CFEA3A4}" srcId="{92EB18E8-7FB9-468C-B0C6-5303B59B7615}" destId="{74FC1ABF-CB69-48BE-8BFA-93F083B2C302}" srcOrd="0" destOrd="0" parTransId="{5893C200-CC97-471F-AF08-27BFABA3E67B}" sibTransId="{24C3353C-87E1-4A69-B90C-568FAF4263D7}"/>
    <dgm:cxn modelId="{317EDA59-6056-4316-A91E-688AB2304991}" type="presOf" srcId="{14A8BC3E-70DA-4717-96E5-520440CC84EE}" destId="{A3439BE4-9402-47B3-8EC8-214567A54FB0}" srcOrd="0" destOrd="0" presId="urn:microsoft.com/office/officeart/2005/8/layout/radial6"/>
    <dgm:cxn modelId="{42DCAB08-7DFB-451E-810C-99F634F6E2B4}" srcId="{92EB18E8-7FB9-468C-B0C6-5303B59B7615}" destId="{14A8BC3E-70DA-4717-96E5-520440CC84EE}" srcOrd="1" destOrd="0" parTransId="{8A81BEA5-62DB-46B2-8B06-21582109BED1}" sibTransId="{10AC3473-19B5-435F-9A45-05E3A40F16EA}"/>
    <dgm:cxn modelId="{55F6CF49-5433-4519-A2CB-9C4321E3C647}" srcId="{92EB18E8-7FB9-468C-B0C6-5303B59B7615}" destId="{69E77B79-78C0-4D5F-8B6B-D0449C9942DF}" srcOrd="2" destOrd="0" parTransId="{ABE5BF26-35BA-42F8-8D53-6155E8677323}" sibTransId="{43748C2E-27F7-4711-A602-A19796402F5A}"/>
    <dgm:cxn modelId="{E6859415-41BF-4652-AA68-01AC17A2F927}" type="presOf" srcId="{10AC3473-19B5-435F-9A45-05E3A40F16EA}" destId="{CE664028-3A2B-4864-812D-B8A660810A2F}" srcOrd="0" destOrd="0" presId="urn:microsoft.com/office/officeart/2005/8/layout/radial6"/>
    <dgm:cxn modelId="{4F969031-EAC6-41B2-9ECF-D344062ABAE4}" srcId="{4BFD9AF9-0C85-47C8-BA26-06FA70ABC486}" destId="{92EB18E8-7FB9-468C-B0C6-5303B59B7615}" srcOrd="0" destOrd="0" parTransId="{1255485E-F162-4A73-9BAF-2B9F90DDD65F}" sibTransId="{083CDCC1-A5D5-4700-989A-677AAA76E83D}"/>
    <dgm:cxn modelId="{64ACA323-5856-421E-A473-6317B215FF1B}" type="presOf" srcId="{43748C2E-27F7-4711-A602-A19796402F5A}" destId="{95A76BDD-890C-4310-96B6-78787766E3AB}" srcOrd="0" destOrd="0" presId="urn:microsoft.com/office/officeart/2005/8/layout/radial6"/>
    <dgm:cxn modelId="{C4E06247-428D-448B-8D1C-2EB63A7D6584}" type="presOf" srcId="{24C3353C-87E1-4A69-B90C-568FAF4263D7}" destId="{F74F50C8-29C3-41AB-BE36-80F2D17BEEB8}" srcOrd="0" destOrd="0" presId="urn:microsoft.com/office/officeart/2005/8/layout/radial6"/>
    <dgm:cxn modelId="{DE69F547-F733-46F3-8D7F-4208CD41BF1E}" type="presOf" srcId="{92EB18E8-7FB9-468C-B0C6-5303B59B7615}" destId="{0324CCDD-FE0F-4545-9BDA-268DA0433088}" srcOrd="0" destOrd="0" presId="urn:microsoft.com/office/officeart/2005/8/layout/radial6"/>
    <dgm:cxn modelId="{FCB475D4-07BD-4863-92B5-54070F7187E0}" type="presOf" srcId="{69E77B79-78C0-4D5F-8B6B-D0449C9942DF}" destId="{98758665-E12E-4DE2-AD47-9AA91FCADE10}" srcOrd="0" destOrd="0" presId="urn:microsoft.com/office/officeart/2005/8/layout/radial6"/>
    <dgm:cxn modelId="{ECFD6E0C-35F9-4235-86F2-BD4A447FB811}" type="presParOf" srcId="{5A47CD1A-2F96-41AF-A47D-731237A732CF}" destId="{0324CCDD-FE0F-4545-9BDA-268DA0433088}" srcOrd="0" destOrd="0" presId="urn:microsoft.com/office/officeart/2005/8/layout/radial6"/>
    <dgm:cxn modelId="{9040F05C-7317-46A0-A48C-0CDB10766DE3}" type="presParOf" srcId="{5A47CD1A-2F96-41AF-A47D-731237A732CF}" destId="{962E21FC-A254-436F-A5F4-1E1FF9906F20}" srcOrd="1" destOrd="0" presId="urn:microsoft.com/office/officeart/2005/8/layout/radial6"/>
    <dgm:cxn modelId="{7DF3DE43-16CB-430B-A2E4-BBAE1B34690B}" type="presParOf" srcId="{5A47CD1A-2F96-41AF-A47D-731237A732CF}" destId="{D788AC3E-8F0D-4184-8C03-EA1372869F05}" srcOrd="2" destOrd="0" presId="urn:microsoft.com/office/officeart/2005/8/layout/radial6"/>
    <dgm:cxn modelId="{D65383DB-A5FC-4CAB-BD91-826D92E7E095}" type="presParOf" srcId="{5A47CD1A-2F96-41AF-A47D-731237A732CF}" destId="{F74F50C8-29C3-41AB-BE36-80F2D17BEEB8}" srcOrd="3" destOrd="0" presId="urn:microsoft.com/office/officeart/2005/8/layout/radial6"/>
    <dgm:cxn modelId="{4834291D-58B9-4AB3-97A7-7ED0A40909D6}" type="presParOf" srcId="{5A47CD1A-2F96-41AF-A47D-731237A732CF}" destId="{A3439BE4-9402-47B3-8EC8-214567A54FB0}" srcOrd="4" destOrd="0" presId="urn:microsoft.com/office/officeart/2005/8/layout/radial6"/>
    <dgm:cxn modelId="{E5755B33-2E08-4074-BDFE-9F4EBE9D1D46}" type="presParOf" srcId="{5A47CD1A-2F96-41AF-A47D-731237A732CF}" destId="{B6C4FA02-87FB-4B49-8456-42276E599EBC}" srcOrd="5" destOrd="0" presId="urn:microsoft.com/office/officeart/2005/8/layout/radial6"/>
    <dgm:cxn modelId="{C10570E8-A5CE-4CE7-8F66-20065113B2A2}" type="presParOf" srcId="{5A47CD1A-2F96-41AF-A47D-731237A732CF}" destId="{CE664028-3A2B-4864-812D-B8A660810A2F}" srcOrd="6" destOrd="0" presId="urn:microsoft.com/office/officeart/2005/8/layout/radial6"/>
    <dgm:cxn modelId="{851B5CC6-B66C-4FEA-93B0-47371F20F464}" type="presParOf" srcId="{5A47CD1A-2F96-41AF-A47D-731237A732CF}" destId="{98758665-E12E-4DE2-AD47-9AA91FCADE10}" srcOrd="7" destOrd="0" presId="urn:microsoft.com/office/officeart/2005/8/layout/radial6"/>
    <dgm:cxn modelId="{7F1208A7-9397-4F54-B00E-D831312C94CD}" type="presParOf" srcId="{5A47CD1A-2F96-41AF-A47D-731237A732CF}" destId="{3EED01E7-91ED-4D24-860D-10E6D8E6928F}" srcOrd="8" destOrd="0" presId="urn:microsoft.com/office/officeart/2005/8/layout/radial6"/>
    <dgm:cxn modelId="{F3D7FF2C-D98D-4FF6-8B16-98AD0FB76D14}" type="presParOf" srcId="{5A47CD1A-2F96-41AF-A47D-731237A732CF}" destId="{95A76BDD-890C-4310-96B6-78787766E3A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6700D-73C8-4967-ADD9-868F1F6D79CD}">
      <dsp:nvSpPr>
        <dsp:cNvPr id="0" name=""/>
        <dsp:cNvSpPr/>
      </dsp:nvSpPr>
      <dsp:spPr>
        <a:xfrm>
          <a:off x="2700" y="1988"/>
          <a:ext cx="7309799" cy="2173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Um conceito fundamental para o estudo e melhoria dos processos, de acordo com Walter </a:t>
          </a:r>
          <a:r>
            <a:rPr lang="pt-BR" sz="2400" kern="1200" noProof="0" dirty="0" err="1"/>
            <a:t>Shewhart</a:t>
          </a:r>
          <a:r>
            <a:rPr lang="pt-BR" sz="2400" kern="1200" noProof="0" dirty="0"/>
            <a:t> (1931), é o de que a variação numa medida é provocada por dois tipos de causas</a:t>
          </a:r>
          <a:endParaRPr lang="pt-BR" sz="2400" kern="1200" dirty="0"/>
        </a:p>
      </dsp:txBody>
      <dsp:txXfrm>
        <a:off x="66357" y="65645"/>
        <a:ext cx="7182485" cy="2046085"/>
      </dsp:txXfrm>
    </dsp:sp>
    <dsp:sp modelId="{07496A06-8086-4892-B024-74D49DA1C911}">
      <dsp:nvSpPr>
        <dsp:cNvPr id="0" name=""/>
        <dsp:cNvSpPr/>
      </dsp:nvSpPr>
      <dsp:spPr>
        <a:xfrm>
          <a:off x="2700" y="2371212"/>
          <a:ext cx="3507581" cy="2173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Causas Comuns</a:t>
          </a:r>
          <a:endParaRPr lang="pt-BR" sz="2400" kern="1200" dirty="0"/>
        </a:p>
      </dsp:txBody>
      <dsp:txXfrm>
        <a:off x="66357" y="2434869"/>
        <a:ext cx="3380267" cy="2046085"/>
      </dsp:txXfrm>
    </dsp:sp>
    <dsp:sp modelId="{24380303-643C-43D2-B906-825275259B05}">
      <dsp:nvSpPr>
        <dsp:cNvPr id="0" name=""/>
        <dsp:cNvSpPr/>
      </dsp:nvSpPr>
      <dsp:spPr>
        <a:xfrm>
          <a:off x="3804918" y="2371212"/>
          <a:ext cx="3507581" cy="2173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Causas Especiais </a:t>
          </a:r>
          <a:endParaRPr lang="pt-BR" sz="2400" kern="1200" dirty="0"/>
        </a:p>
      </dsp:txBody>
      <dsp:txXfrm>
        <a:off x="3868575" y="2434869"/>
        <a:ext cx="3380267" cy="2046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5B0D7-5657-415A-A069-A56551BA5B0A}">
      <dsp:nvSpPr>
        <dsp:cNvPr id="0" name=""/>
        <dsp:cNvSpPr/>
      </dsp:nvSpPr>
      <dsp:spPr>
        <a:xfrm>
          <a:off x="0" y="0"/>
          <a:ext cx="769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23E03-1088-4B4C-B705-AA6FD0E7B111}">
      <dsp:nvSpPr>
        <dsp:cNvPr id="0" name=""/>
        <dsp:cNvSpPr/>
      </dsp:nvSpPr>
      <dsp:spPr>
        <a:xfrm>
          <a:off x="0" y="0"/>
          <a:ext cx="2360328" cy="41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noProof="0" dirty="0"/>
            <a:t>Elementos: </a:t>
          </a:r>
          <a:endParaRPr lang="pt-BR" sz="3200" kern="1200" dirty="0"/>
        </a:p>
      </dsp:txBody>
      <dsp:txXfrm>
        <a:off x="0" y="0"/>
        <a:ext cx="2360328" cy="4191000"/>
      </dsp:txXfrm>
    </dsp:sp>
    <dsp:sp modelId="{49FFDD52-4ADD-4EE3-8CEA-CD59532B2848}">
      <dsp:nvSpPr>
        <dsp:cNvPr id="0" name=""/>
        <dsp:cNvSpPr/>
      </dsp:nvSpPr>
      <dsp:spPr>
        <a:xfrm>
          <a:off x="2460213" y="39495"/>
          <a:ext cx="5227328" cy="78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Mediana</a:t>
          </a:r>
        </a:p>
      </dsp:txBody>
      <dsp:txXfrm>
        <a:off x="2460213" y="39495"/>
        <a:ext cx="5227328" cy="789905"/>
      </dsp:txXfrm>
    </dsp:sp>
    <dsp:sp modelId="{A1D0FC6E-9AE3-49F5-B735-FA439548FDF4}">
      <dsp:nvSpPr>
        <dsp:cNvPr id="0" name=""/>
        <dsp:cNvSpPr/>
      </dsp:nvSpPr>
      <dsp:spPr>
        <a:xfrm>
          <a:off x="2360328" y="829400"/>
          <a:ext cx="5327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1EBF-CA08-446C-874E-445C0D7958D9}">
      <dsp:nvSpPr>
        <dsp:cNvPr id="0" name=""/>
        <dsp:cNvSpPr/>
      </dsp:nvSpPr>
      <dsp:spPr>
        <a:xfrm>
          <a:off x="2460213" y="868895"/>
          <a:ext cx="5227328" cy="78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Linha de base</a:t>
          </a:r>
        </a:p>
      </dsp:txBody>
      <dsp:txXfrm>
        <a:off x="2460213" y="868895"/>
        <a:ext cx="5227328" cy="789905"/>
      </dsp:txXfrm>
    </dsp:sp>
    <dsp:sp modelId="{0695C932-7D16-4421-A120-710020A0D423}">
      <dsp:nvSpPr>
        <dsp:cNvPr id="0" name=""/>
        <dsp:cNvSpPr/>
      </dsp:nvSpPr>
      <dsp:spPr>
        <a:xfrm>
          <a:off x="2360328" y="1658801"/>
          <a:ext cx="5327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6B7D5-502E-44E9-B9BB-93FD8538D883}">
      <dsp:nvSpPr>
        <dsp:cNvPr id="0" name=""/>
        <dsp:cNvSpPr/>
      </dsp:nvSpPr>
      <dsp:spPr>
        <a:xfrm>
          <a:off x="2460213" y="1698296"/>
          <a:ext cx="5227328" cy="78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Ponto extremo</a:t>
          </a:r>
        </a:p>
      </dsp:txBody>
      <dsp:txXfrm>
        <a:off x="2460213" y="1698296"/>
        <a:ext cx="5227328" cy="789905"/>
      </dsp:txXfrm>
    </dsp:sp>
    <dsp:sp modelId="{4BECDE43-1FFE-4CE2-8821-34B7FFB96828}">
      <dsp:nvSpPr>
        <dsp:cNvPr id="0" name=""/>
        <dsp:cNvSpPr/>
      </dsp:nvSpPr>
      <dsp:spPr>
        <a:xfrm>
          <a:off x="2360328" y="2488201"/>
          <a:ext cx="5327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EA9A6-3ED0-4557-AF8A-10630902C340}">
      <dsp:nvSpPr>
        <dsp:cNvPr id="0" name=""/>
        <dsp:cNvSpPr/>
      </dsp:nvSpPr>
      <dsp:spPr>
        <a:xfrm>
          <a:off x="2460213" y="2527696"/>
          <a:ext cx="5227328" cy="78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Corrida</a:t>
          </a:r>
        </a:p>
      </dsp:txBody>
      <dsp:txXfrm>
        <a:off x="2460213" y="2527696"/>
        <a:ext cx="5227328" cy="789905"/>
      </dsp:txXfrm>
    </dsp:sp>
    <dsp:sp modelId="{B0FEDD30-24BA-4540-A8BE-F3D00B6ED284}">
      <dsp:nvSpPr>
        <dsp:cNvPr id="0" name=""/>
        <dsp:cNvSpPr/>
      </dsp:nvSpPr>
      <dsp:spPr>
        <a:xfrm>
          <a:off x="2360328" y="3317602"/>
          <a:ext cx="5327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0F639-F8A5-4735-A381-5EB3E3FCAECC}">
      <dsp:nvSpPr>
        <dsp:cNvPr id="0" name=""/>
        <dsp:cNvSpPr/>
      </dsp:nvSpPr>
      <dsp:spPr>
        <a:xfrm>
          <a:off x="2460213" y="3357097"/>
          <a:ext cx="5227328" cy="78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Sequencia crescente (decrescente)</a:t>
          </a:r>
        </a:p>
      </dsp:txBody>
      <dsp:txXfrm>
        <a:off x="2460213" y="3357097"/>
        <a:ext cx="5227328" cy="789905"/>
      </dsp:txXfrm>
    </dsp:sp>
    <dsp:sp modelId="{423F0A49-0B34-4022-9749-6C5E90788968}">
      <dsp:nvSpPr>
        <dsp:cNvPr id="0" name=""/>
        <dsp:cNvSpPr/>
      </dsp:nvSpPr>
      <dsp:spPr>
        <a:xfrm>
          <a:off x="2360328" y="4147002"/>
          <a:ext cx="5327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76BDD-890C-4310-96B6-78787766E3AB}">
      <dsp:nvSpPr>
        <dsp:cNvPr id="0" name=""/>
        <dsp:cNvSpPr/>
      </dsp:nvSpPr>
      <dsp:spPr>
        <a:xfrm>
          <a:off x="886933" y="335424"/>
          <a:ext cx="2593975" cy="2593975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64028-3A2B-4864-812D-B8A660810A2F}">
      <dsp:nvSpPr>
        <dsp:cNvPr id="0" name=""/>
        <dsp:cNvSpPr/>
      </dsp:nvSpPr>
      <dsp:spPr>
        <a:xfrm>
          <a:off x="886933" y="335424"/>
          <a:ext cx="2593975" cy="2593975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F50C8-29C3-41AB-BE36-80F2D17BEEB8}">
      <dsp:nvSpPr>
        <dsp:cNvPr id="0" name=""/>
        <dsp:cNvSpPr/>
      </dsp:nvSpPr>
      <dsp:spPr>
        <a:xfrm>
          <a:off x="886933" y="335424"/>
          <a:ext cx="2593975" cy="2593975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4CCDD-FE0F-4545-9BDA-268DA0433088}">
      <dsp:nvSpPr>
        <dsp:cNvPr id="0" name=""/>
        <dsp:cNvSpPr/>
      </dsp:nvSpPr>
      <dsp:spPr>
        <a:xfrm>
          <a:off x="1513426" y="897231"/>
          <a:ext cx="1375499" cy="11943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>
                  <a:lumMod val="75000"/>
                </a:schemeClr>
              </a:solidFill>
            </a:rPr>
            <a:t>Medição</a:t>
          </a:r>
        </a:p>
      </dsp:txBody>
      <dsp:txXfrm>
        <a:off x="1714863" y="1072137"/>
        <a:ext cx="972625" cy="844519"/>
      </dsp:txXfrm>
    </dsp:sp>
    <dsp:sp modelId="{962E21FC-A254-436F-A5F4-1E1FF9906F20}">
      <dsp:nvSpPr>
        <dsp:cNvPr id="0" name=""/>
        <dsp:cNvSpPr/>
      </dsp:nvSpPr>
      <dsp:spPr>
        <a:xfrm>
          <a:off x="1285203" y="54392"/>
          <a:ext cx="1797435" cy="622258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>
                  <a:lumMod val="75000"/>
                </a:schemeClr>
              </a:solidFill>
            </a:rPr>
            <a:t>Pesquisa</a:t>
          </a:r>
        </a:p>
      </dsp:txBody>
      <dsp:txXfrm>
        <a:off x="1548431" y="145520"/>
        <a:ext cx="1270979" cy="440002"/>
      </dsp:txXfrm>
    </dsp:sp>
    <dsp:sp modelId="{A3439BE4-9402-47B3-8EC8-214567A54FB0}">
      <dsp:nvSpPr>
        <dsp:cNvPr id="0" name=""/>
        <dsp:cNvSpPr/>
      </dsp:nvSpPr>
      <dsp:spPr>
        <a:xfrm>
          <a:off x="2382362" y="1954728"/>
          <a:ext cx="1797435" cy="622258"/>
        </a:xfrm>
        <a:prstGeom prst="ellipse">
          <a:avLst/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>
                  <a:lumMod val="75000"/>
                </a:schemeClr>
              </a:solidFill>
            </a:rPr>
            <a:t>Melhoria</a:t>
          </a:r>
        </a:p>
      </dsp:txBody>
      <dsp:txXfrm>
        <a:off x="2645590" y="2045856"/>
        <a:ext cx="1270979" cy="440002"/>
      </dsp:txXfrm>
    </dsp:sp>
    <dsp:sp modelId="{98758665-E12E-4DE2-AD47-9AA91FCADE10}">
      <dsp:nvSpPr>
        <dsp:cNvPr id="0" name=""/>
        <dsp:cNvSpPr/>
      </dsp:nvSpPr>
      <dsp:spPr>
        <a:xfrm>
          <a:off x="188043" y="1954728"/>
          <a:ext cx="1797435" cy="622258"/>
        </a:xfrm>
        <a:prstGeom prst="ellipse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>
                  <a:lumMod val="75000"/>
                </a:schemeClr>
              </a:solidFill>
            </a:rPr>
            <a:t>Julgamento</a:t>
          </a:r>
        </a:p>
      </dsp:txBody>
      <dsp:txXfrm>
        <a:off x="451271" y="2045856"/>
        <a:ext cx="1270979" cy="440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992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C056AB2-98F9-4C5C-9C8F-4E2D38E8B2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20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6D9476D6-3786-4AA6-A0CC-D08E187F0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D9E2CF-488C-4E64-B76B-F2ED05760DE2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xmlns="" id="{D71A6E81-FB31-4400-82EC-88190FB9A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BCC02712-B20F-4C6A-A4C0-712AE7605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35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6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6542E-5E14-455B-B476-D2F94A6B7FE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296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68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90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787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2088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89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70470-1C84-419D-BDEB-042CE1B92DD8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181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762000"/>
            <a:ext cx="5024438" cy="376872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84" y="4786295"/>
            <a:ext cx="5187973" cy="452284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618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09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FCEA2-D8A3-4F9A-8C87-04BFF0E7C63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299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99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D35E9-65C9-465E-AD93-AEC3088927E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0687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2350" y="755650"/>
            <a:ext cx="5030788" cy="3775075"/>
          </a:xfrm>
          <a:ln/>
        </p:spPr>
      </p:sp>
      <p:sp>
        <p:nvSpPr>
          <p:cNvPr id="300035" name="Rectangle 3"/>
          <p:cNvSpPr>
            <a:spLocks noGrp="1"/>
          </p:cNvSpPr>
          <p:nvPr>
            <p:ph type="body" idx="1"/>
          </p:nvPr>
        </p:nvSpPr>
        <p:spPr>
          <a:xfrm>
            <a:off x="943384" y="4781632"/>
            <a:ext cx="5187973" cy="4529840"/>
          </a:xfrm>
          <a:noFill/>
          <a:ln/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496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8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B66B4-C8BF-48CA-8470-ADE30CA65F8B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2790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96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E42CA-65AE-4920-93E2-2D2D98B58064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17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7441F-B90F-493D-8360-BED6EE3441F3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2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152DF-C2B2-4635-8C41-5E87FA108D83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37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1681F-40A3-4CB8-958F-AC04F8795646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4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73995-995A-4E8C-A2B2-5FB974A489D0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6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DF3E-21EA-4BE7-B7ED-3BA723B330D5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D11333-BB22-48A6-8778-D62082CD2007}" type="slidenum">
              <a:rPr lang="en-US" alt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9273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9E44-389D-4FDA-9D22-13991FE6A2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112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29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1F569-BAD0-4A32-BA63-B561497D0058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1691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40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90AF9-5C43-4A1D-9DCA-375812F55A55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971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15229-7730-468F-8975-1BCF2904D0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930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F0D00-693F-4824-A896-6306A23F3E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473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365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DAF7A-EF46-4085-915E-A4234DD76C2E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375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325F9-39ED-4B85-97DA-3A04CA08F60C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F0D00-693F-4824-A896-6306A23F3E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9E44-389D-4FDA-9D22-13991FE6A2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60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9E44-389D-4FDA-9D22-13991FE6A2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15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9E44-389D-4FDA-9D22-13991FE6A2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7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E1821B-14AD-4643-8ABA-D798F97CAFC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4488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60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AB690-A046-4EC3-951F-F5E49D37A6F8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70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032A1-5914-4321-882E-BE3E6925B22C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82D59-1DD2-4331-B002-82DFD0EB2A5F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06450"/>
            <a:ext cx="5060950" cy="3795713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45050"/>
            <a:ext cx="5207000" cy="46021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7003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70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032A1-5914-4321-882E-BE3E6925B22C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1719" indent="-3352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108" indent="-2682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77551" indent="-2682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13994" indent="-2682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50436" indent="-26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86879" indent="-26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23322" indent="-26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59765" indent="-26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5F08D-B0F4-4EE7-BA76-CA39BC8C2AA8}" type="slidenum">
              <a:rPr lang="pt-BR" altLang="en-US" smtClean="0"/>
              <a:pPr/>
              <a:t>59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xmlns="" val="591416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119" y="9720279"/>
            <a:ext cx="3076944" cy="511968"/>
          </a:xfrm>
          <a:prstGeom prst="rect">
            <a:avLst/>
          </a:prstGeom>
        </p:spPr>
        <p:txBody>
          <a:bodyPr lIns="102136" tIns="51067" rIns="102136" bIns="51067"/>
          <a:lstStyle/>
          <a:p>
            <a:pPr>
              <a:defRPr/>
            </a:pPr>
            <a:fld id="{45D0565F-7D24-429C-9CA4-E0BCF41269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386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119" y="9720279"/>
            <a:ext cx="3076944" cy="511968"/>
          </a:xfrm>
          <a:prstGeom prst="rect">
            <a:avLst/>
          </a:prstGeom>
        </p:spPr>
        <p:txBody>
          <a:bodyPr lIns="102136" tIns="51067" rIns="102136" bIns="51067"/>
          <a:lstStyle/>
          <a:p>
            <a:pPr>
              <a:defRPr/>
            </a:pPr>
            <a:fld id="{45D0565F-7D24-429C-9CA4-E0BCF41269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715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119" y="9720279"/>
            <a:ext cx="3076944" cy="511968"/>
          </a:xfrm>
          <a:prstGeom prst="rect">
            <a:avLst/>
          </a:prstGeom>
        </p:spPr>
        <p:txBody>
          <a:bodyPr lIns="102136" tIns="51067" rIns="102136" bIns="51067"/>
          <a:lstStyle/>
          <a:p>
            <a:pPr>
              <a:defRPr/>
            </a:pPr>
            <a:fld id="{45D0565F-7D24-429C-9CA4-E0BCF41269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7561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F0D00-693F-4824-A896-6306A23F3E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2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7040B-6770-4841-B345-312DD95A2106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06450"/>
            <a:ext cx="5060950" cy="3795713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45050"/>
            <a:ext cx="5207000" cy="46021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F0D00-693F-4824-A896-6306A23F3E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73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7040B-6770-4841-B345-312DD95A2106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9338" y="793750"/>
            <a:ext cx="4978400" cy="37338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876" y="4765624"/>
            <a:ext cx="5188983" cy="452671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35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90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0468" name="Espaço Reservado para Rodapé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/>
              <a:t>ANOVA Métodos para Melhoria</a:t>
            </a:r>
          </a:p>
        </p:txBody>
      </p:sp>
      <p:sp>
        <p:nvSpPr>
          <p:cNvPr id="190469" name="Espaço Reservado para Número de Slid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5D93F-33E0-4385-9B37-E8F74E7A527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367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F0D00-693F-4824-A896-6306A23F3E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1"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022" y="609329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2400" b="1"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09329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875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18864" y="1484784"/>
            <a:ext cx="8229600" cy="468052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28545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2400" b="1" cap="none" baseline="0"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1288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759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33406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2314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 userDrawn="1"/>
        </p:nvSpPr>
        <p:spPr>
          <a:xfrm>
            <a:off x="1" y="6560561"/>
            <a:ext cx="5188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81A65D3-6374-443A-B4B4-DF915605A51F}" type="slidenum">
              <a:rPr lang="pt-BR" sz="825" smtClean="0"/>
              <a:pPr/>
              <a:t>‹nº›</a:t>
            </a:fld>
            <a:endParaRPr lang="pt-BR" sz="825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2634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638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EB0887FE-A6C4-4BB4-B740-8CBA9059AF9D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08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73152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5" y="1600201"/>
            <a:ext cx="3589867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31735" y="1600201"/>
            <a:ext cx="3589867" cy="42973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98061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370937" y="1035174"/>
            <a:ext cx="8410755" cy="276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xmlns="" val="3268628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9FE01484-1F87-40EF-BA40-8273DE97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19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18864" y="1484784"/>
            <a:ext cx="8229600" cy="468052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2357422" y="49291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29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041648" cy="4744184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409728"/>
            <a:ext cx="4041648" cy="4744184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777779"/>
              </a:solidFill>
            </a:endParaRPr>
          </a:p>
          <a:p>
            <a:pPr>
              <a:defRPr/>
            </a:pPr>
            <a:fld id="{667A930F-89AF-4DFF-8E35-42E5EF40E07B}" type="slidenum">
              <a:rPr lang="en-US" smtClean="0">
                <a:solidFill>
                  <a:srgbClr val="777779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50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6482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6436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9FE01484-1F87-40EF-BA40-8273DE97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063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18864" y="1484784"/>
            <a:ext cx="8229600" cy="4644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268760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15297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9" r:id="rId5"/>
    <p:sldLayoutId id="2147484020" r:id="rId6"/>
    <p:sldLayoutId id="2147484028" r:id="rId7"/>
    <p:sldLayoutId id="2147484029" r:id="rId8"/>
    <p:sldLayoutId id="2147484041" r:id="rId9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7030A0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Tx/>
        <a:buSzPct val="76000"/>
        <a:buFont typeface="Arial" panose="020B0604020202020204" pitchFamily="34" charset="0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Tx/>
        <a:buSzPct val="76000"/>
        <a:buFont typeface="Arial" panose="020B0604020202020204" pitchFamily="34" charset="0"/>
        <a:buChar char="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Tx/>
        <a:buSzPct val="76000"/>
        <a:buFont typeface="Arial" panose="020B0604020202020204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Tx/>
        <a:buSzPct val="7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Tx/>
        <a:buSzPct val="70000"/>
        <a:buFont typeface="Arial" panose="020B0604020202020204" pitchFamily="34" charset="0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18864" y="1484784"/>
            <a:ext cx="8229600" cy="4644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268760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1" y="6560561"/>
            <a:ext cx="5188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81A65D3-6374-443A-B4B4-DF915605A51F}" type="slidenum">
              <a:rPr lang="pt-BR" sz="825" smtClean="0"/>
              <a:pPr/>
              <a:t>‹nº›</a:t>
            </a:fld>
            <a:endParaRPr lang="pt-BR" sz="825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532246E-8D30-4C7E-BE24-68E7FA8D021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15297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61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rgbClr val="7030A0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50"/>
        </a:spcBef>
        <a:buClrTx/>
        <a:buSzPct val="76000"/>
        <a:buFont typeface="Arial" panose="020B0604020202020204" pitchFamily="34" charset="0"/>
        <a:buChar char="•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205735" algn="l" rtl="0" eaLnBrk="1" latinLnBrk="0" hangingPunct="1">
        <a:spcBef>
          <a:spcPts val="375"/>
        </a:spcBef>
        <a:buClrTx/>
        <a:buSzPct val="76000"/>
        <a:buFont typeface="Arial" panose="020B0604020202020204" pitchFamily="34" charset="0"/>
        <a:buChar char="•"/>
        <a:defRPr kumimoji="0" sz="1725" kern="1200">
          <a:solidFill>
            <a:schemeClr val="tx2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375"/>
        </a:spcBef>
        <a:buClrTx/>
        <a:buSzPct val="76000"/>
        <a:buFont typeface="Arial" panose="020B0604020202020204" pitchFamily="34" charset="0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300"/>
        </a:spcBef>
        <a:buClrTx/>
        <a:buSzPct val="70000"/>
        <a:buFont typeface="Arial" panose="020B0604020202020204" pitchFamily="34" charset="0"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25"/>
        </a:spcBef>
        <a:buClrTx/>
        <a:buSzPct val="70000"/>
        <a:buFont typeface="Arial" panose="020B0604020202020204" pitchFamily="34" charset="0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37156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566" indent="-137156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23" indent="-137156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879" indent="-137156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package" Target="../embeddings/Planilha_do_Microsoft_Office_Excel1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824CF5-CB16-48AB-807A-541C2A9D5005}"/>
              </a:ext>
            </a:extLst>
          </p:cNvPr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5" name="Imagem 1">
            <a:extLst>
              <a:ext uri="{FF2B5EF4-FFF2-40B4-BE49-F238E27FC236}">
                <a16:creationId xmlns:a16="http://schemas.microsoft.com/office/drawing/2014/main" xmlns="" id="{C1467785-585F-4B3F-8E9B-03F2AB763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9947"/>
            <a:ext cx="28797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ixaDeTexto 4">
            <a:extLst>
              <a:ext uri="{FF2B5EF4-FFF2-40B4-BE49-F238E27FC236}">
                <a16:creationId xmlns:a16="http://schemas.microsoft.com/office/drawing/2014/main" xmlns="" id="{B4E43EE4-D7B4-4C97-AF9F-CAFE3F20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5255974"/>
            <a:ext cx="48965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dirty="0">
                <a:solidFill>
                  <a:srgbClr val="6E0F6C"/>
                </a:solidFill>
              </a:rPr>
              <a:t>Centro Colaborador para a Qualidade do Cuidado e a Segurança do Paciente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400" dirty="0">
              <a:solidFill>
                <a:srgbClr val="7030A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 dirty="0">
              <a:solidFill>
                <a:srgbClr val="7030A0"/>
              </a:solidFill>
            </a:endParaRPr>
          </a:p>
        </p:txBody>
      </p:sp>
      <p:sp>
        <p:nvSpPr>
          <p:cNvPr id="3077" name="CaixaDeTexto 4">
            <a:extLst>
              <a:ext uri="{FF2B5EF4-FFF2-40B4-BE49-F238E27FC236}">
                <a16:creationId xmlns:a16="http://schemas.microsoft.com/office/drawing/2014/main" xmlns="" id="{F337BCCE-4DD2-4DDF-A839-291CDACA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76" y="980728"/>
            <a:ext cx="84248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200" dirty="0">
                <a:solidFill>
                  <a:srgbClr val="6E0F6C"/>
                </a:solidFill>
              </a:rPr>
              <a:t>Centro Colaborador para a Qualidade do Cuidado e a Segurança do Paciente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400" dirty="0">
              <a:solidFill>
                <a:srgbClr val="7030A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5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8748464" cy="990600"/>
          </a:xfrm>
        </p:spPr>
        <p:txBody>
          <a:bodyPr>
            <a:normAutofit/>
          </a:bodyPr>
          <a:lstStyle/>
          <a:p>
            <a:r>
              <a:rPr lang="pt-BR" sz="2800" dirty="0"/>
              <a:t>Se você não entende a variação, você será tentado a...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Negar os dados (eles não se encaixam na minha visão da realidade!)</a:t>
            </a:r>
          </a:p>
          <a:p>
            <a:r>
              <a:rPr lang="pt-BR" noProof="0" dirty="0"/>
              <a:t>Ver tendências onde não há</a:t>
            </a:r>
          </a:p>
          <a:p>
            <a:r>
              <a:rPr lang="pt-BR" noProof="0" dirty="0"/>
              <a:t>Tentar explicar a variação natural como eventos especiais</a:t>
            </a:r>
          </a:p>
          <a:p>
            <a:r>
              <a:rPr lang="pt-BR" noProof="0" dirty="0"/>
              <a:t>Culpar ou dar crédito às pessoas para coisas sobre as quais elas não têm controle</a:t>
            </a:r>
          </a:p>
          <a:p>
            <a:r>
              <a:rPr lang="pt-BR" noProof="0" dirty="0"/>
              <a:t>Distorcer o processo que produz os dados</a:t>
            </a:r>
          </a:p>
          <a:p>
            <a:r>
              <a:rPr lang="pt-BR" noProof="0" dirty="0"/>
              <a:t>Matar o mensageiro!</a:t>
            </a:r>
          </a:p>
        </p:txBody>
      </p:sp>
    </p:spTree>
    <p:extLst>
      <p:ext uri="{BB962C8B-B14F-4D97-AF65-F5344CB8AC3E}">
        <p14:creationId xmlns:p14="http://schemas.microsoft.com/office/powerpoint/2010/main" xmlns="" val="134286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Variabilidade nos dados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 noProof="0" dirty="0"/>
              <a:t>Variabilidade deve ser analisada sob dois pontos de vista:</a:t>
            </a:r>
          </a:p>
          <a:p>
            <a:pPr lvl="1" eaLnBrk="1" hangingPunct="1"/>
            <a:r>
              <a:rPr lang="pt-BR" noProof="0" dirty="0"/>
              <a:t>Voz do Processo (VOP)</a:t>
            </a:r>
          </a:p>
          <a:p>
            <a:pPr lvl="2" eaLnBrk="1" hangingPunct="1"/>
            <a:r>
              <a:rPr lang="pt-BR" noProof="0" dirty="0"/>
              <a:t>Avaliar o comportamento do processo: como os dados se distribuem, qual é a quantidade de variação do processo, quais são as causas de variação, como os dados se comportam ao longo do tempo, etc</a:t>
            </a:r>
          </a:p>
          <a:p>
            <a:pPr marL="594360" lvl="2" indent="0" eaLnBrk="1" hangingPunct="1">
              <a:buNone/>
            </a:pPr>
            <a:endParaRPr lang="pt-BR" noProof="0" dirty="0"/>
          </a:p>
          <a:p>
            <a:pPr lvl="1" eaLnBrk="1" hangingPunct="1"/>
            <a:r>
              <a:rPr lang="pt-BR" noProof="0" dirty="0"/>
              <a:t>Voz do Cliente (VOC): comparar resultados com especificações</a:t>
            </a:r>
          </a:p>
          <a:p>
            <a:pPr lvl="2" eaLnBrk="1" hangingPunct="1"/>
            <a:r>
              <a:rPr lang="pt-BR" noProof="0" dirty="0"/>
              <a:t>Qual a porcentagem de resultados que estão fora da especificação, qual é a </a:t>
            </a:r>
            <a:r>
              <a:rPr lang="pt-BR" noProof="0" dirty="0" err="1"/>
              <a:t>capabilidade</a:t>
            </a:r>
            <a:r>
              <a:rPr lang="pt-BR" noProof="0" dirty="0"/>
              <a:t> do processo de atender as especificações dos clientes</a:t>
            </a:r>
          </a:p>
        </p:txBody>
      </p:sp>
    </p:spTree>
    <p:extLst>
      <p:ext uri="{BB962C8B-B14F-4D97-AF65-F5344CB8AC3E}">
        <p14:creationId xmlns:p14="http://schemas.microsoft.com/office/powerpoint/2010/main" xmlns="" val="395802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descrever a variação (VOP)?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21F2311A-647D-4B25-840D-6C1C9B3C3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7225106"/>
              </p:ext>
            </p:extLst>
          </p:nvPr>
        </p:nvGraphicFramePr>
        <p:xfrm>
          <a:off x="1547664" y="1340768"/>
          <a:ext cx="4824538" cy="537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465">
                  <a:extLst>
                    <a:ext uri="{9D8B030D-6E8A-4147-A177-3AD203B41FA5}">
                      <a16:colId xmlns:a16="http://schemas.microsoft.com/office/drawing/2014/main" xmlns="" val="2699468712"/>
                    </a:ext>
                  </a:extLst>
                </a:gridCol>
                <a:gridCol w="1341353">
                  <a:extLst>
                    <a:ext uri="{9D8B030D-6E8A-4147-A177-3AD203B41FA5}">
                      <a16:colId xmlns:a16="http://schemas.microsoft.com/office/drawing/2014/main" xmlns="" val="1854869050"/>
                    </a:ext>
                  </a:extLst>
                </a:gridCol>
                <a:gridCol w="367790">
                  <a:extLst>
                    <a:ext uri="{9D8B030D-6E8A-4147-A177-3AD203B41FA5}">
                      <a16:colId xmlns:a16="http://schemas.microsoft.com/office/drawing/2014/main" xmlns="" val="110965729"/>
                    </a:ext>
                  </a:extLst>
                </a:gridCol>
                <a:gridCol w="1038465">
                  <a:extLst>
                    <a:ext uri="{9D8B030D-6E8A-4147-A177-3AD203B41FA5}">
                      <a16:colId xmlns:a16="http://schemas.microsoft.com/office/drawing/2014/main" xmlns="" val="1086768296"/>
                    </a:ext>
                  </a:extLst>
                </a:gridCol>
                <a:gridCol w="1038465">
                  <a:extLst>
                    <a:ext uri="{9D8B030D-6E8A-4147-A177-3AD203B41FA5}">
                      <a16:colId xmlns:a16="http://schemas.microsoft.com/office/drawing/2014/main" xmlns="" val="28164653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Mês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DENS_PAV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Mês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DENS_PAV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4168824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01/14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19.31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08/15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035912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02/14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19.21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09/15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13.98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518931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03/14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11.53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64965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04/14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16.20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12.50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64505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05/14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17.93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15.11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764996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06/14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18.92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01/16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14.10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188687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07/14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16.44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02/16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16.20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227592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08/14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14.86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03/16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10.29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27534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09/14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04/16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13.38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410671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17.37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05/16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12.68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2167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06/16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8.09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82150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12/14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15.96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07/16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11.17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68129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01/15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17.08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08/16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8.75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77883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02/15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20.09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09/16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9.14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594177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03/15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18.00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10.74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427399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04/15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16.07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11.76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315600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05/15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17.26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12/16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14.09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83458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06/15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19.98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01/17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12.67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75918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07/15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15.03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2643936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AA9ED55-F058-4B3B-8CFE-97776EADB997}"/>
              </a:ext>
            </a:extLst>
          </p:cNvPr>
          <p:cNvSpPr txBox="1"/>
          <p:nvPr/>
        </p:nvSpPr>
        <p:spPr>
          <a:xfrm>
            <a:off x="6804248" y="5589240"/>
            <a:ext cx="233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DENS_PAV= densidade de incidência de pneumonia associada a ventilação mecânica por 1000 ventiladores dia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7140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Como descrever a variação (VOP)?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11560" y="1372517"/>
            <a:ext cx="2954288" cy="3504283"/>
            <a:chOff x="609600" y="1534589"/>
            <a:chExt cx="3581400" cy="4465689"/>
          </a:xfrm>
        </p:grpSpPr>
        <p:sp>
          <p:nvSpPr>
            <p:cNvPr id="2279429" name="Text Box 5"/>
            <p:cNvSpPr txBox="1">
              <a:spLocks noChangeArrowheads="1"/>
            </p:cNvSpPr>
            <p:nvPr/>
          </p:nvSpPr>
          <p:spPr bwMode="auto">
            <a:xfrm>
              <a:off x="609600" y="3999979"/>
              <a:ext cx="3581400" cy="2000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000" b="1" u="sng" dirty="0">
                  <a:solidFill>
                    <a:srgbClr val="455660"/>
                  </a:solidFill>
                  <a:latin typeface="Arial"/>
                  <a:cs typeface="Times New Roman" pitchFamily="18" charset="0"/>
                </a:rPr>
                <a:t>Visão Estática</a:t>
              </a:r>
            </a:p>
            <a:p>
              <a:pPr algn="ctr">
                <a:lnSpc>
                  <a:spcPct val="50000"/>
                </a:lnSpc>
                <a:spcBef>
                  <a:spcPct val="30000"/>
                </a:spcBef>
                <a:defRPr/>
              </a:pPr>
              <a:endParaRPr lang="pt-BR" sz="1600" b="1" dirty="0">
                <a:solidFill>
                  <a:srgbClr val="455660"/>
                </a:solidFill>
                <a:latin typeface="Arial" charset="0"/>
                <a:cs typeface="Times New Roman" pitchFamily="18" charset="0"/>
              </a:endParaRPr>
            </a:p>
            <a:p>
              <a:pPr algn="ctr">
                <a:lnSpc>
                  <a:spcPct val="50000"/>
                </a:lnSpc>
                <a:spcBef>
                  <a:spcPct val="30000"/>
                </a:spcBef>
                <a:defRPr/>
              </a:pPr>
              <a:r>
                <a:rPr lang="pt-BR" sz="16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Estatísticas Descritivas</a:t>
              </a:r>
            </a:p>
            <a:p>
              <a:pPr algn="ctr">
                <a:lnSpc>
                  <a:spcPct val="60000"/>
                </a:lnSpc>
                <a:spcBef>
                  <a:spcPct val="30000"/>
                </a:spcBef>
                <a:defRPr/>
              </a:pPr>
              <a:r>
                <a:rPr lang="pt-BR" sz="14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Média, Mediana,</a:t>
              </a:r>
            </a:p>
            <a:p>
              <a:pPr algn="ctr">
                <a:lnSpc>
                  <a:spcPct val="60000"/>
                </a:lnSpc>
                <a:spcBef>
                  <a:spcPct val="30000"/>
                </a:spcBef>
                <a:defRPr/>
              </a:pPr>
              <a:r>
                <a:rPr lang="pt-BR" sz="14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 Quartis, Mínimo, Máximo</a:t>
              </a:r>
            </a:p>
            <a:p>
              <a:pPr algn="ctr">
                <a:lnSpc>
                  <a:spcPct val="60000"/>
                </a:lnSpc>
                <a:spcBef>
                  <a:spcPct val="30000"/>
                </a:spcBef>
                <a:defRPr/>
              </a:pPr>
              <a:r>
                <a:rPr lang="pt-BR" sz="14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Amplitude, Desvio Padrão</a:t>
              </a:r>
            </a:p>
            <a:p>
              <a:pPr algn="ctr">
                <a:lnSpc>
                  <a:spcPct val="60000"/>
                </a:lnSpc>
                <a:spcBef>
                  <a:spcPct val="30000"/>
                </a:spcBef>
                <a:defRPr/>
              </a:pPr>
              <a:r>
                <a:rPr lang="pt-BR" sz="14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Histograma</a:t>
              </a:r>
            </a:p>
          </p:txBody>
        </p:sp>
        <p:pic>
          <p:nvPicPr>
            <p:cNvPr id="776194" name="Picture 2" descr="http://1.bp.blogspot.com/_tQOs2ZKjt7s/SjnOoRoA58I/AAAAAAAAB_Y/KrrlYZrfC_s/s400/canon_f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534589"/>
              <a:ext cx="2911521" cy="2438400"/>
            </a:xfrm>
            <a:prstGeom prst="rect">
              <a:avLst/>
            </a:prstGeom>
            <a:noFill/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FCF25ED-485F-4C18-84D7-82A6F55CD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392906"/>
            <a:ext cx="4702629" cy="31350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EAA2760-CBA3-4590-AD04-A76299119E18}"/>
              </a:ext>
            </a:extLst>
          </p:cNvPr>
          <p:cNvSpPr txBox="1"/>
          <p:nvPr/>
        </p:nvSpPr>
        <p:spPr>
          <a:xfrm>
            <a:off x="575965" y="5432343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    Mean  </a:t>
            </a:r>
            <a:r>
              <a:rPr lang="es-E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StDev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Minimum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Median  </a:t>
            </a:r>
            <a:r>
              <a:rPr lang="es-E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Maximum</a:t>
            </a:r>
            <a:endParaRPr lang="es-E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DENS_PAV  14.995  3.261    8.094  15.962   20.092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C5C2375-555C-48CB-93BF-FC301C012671}"/>
              </a:ext>
            </a:extLst>
          </p:cNvPr>
          <p:cNvSpPr txBox="1"/>
          <p:nvPr/>
        </p:nvSpPr>
        <p:spPr>
          <a:xfrm>
            <a:off x="107504" y="6438407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DENS_PAV= densidade de incidência de pneumonia associada a ventilação mecânica por 1000 ventiladores dia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10476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Como descrever a variação (VOP) ?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33400" y="1408762"/>
            <a:ext cx="3119264" cy="3472606"/>
            <a:chOff x="899592" y="1869819"/>
            <a:chExt cx="3119264" cy="3472606"/>
          </a:xfrm>
        </p:grpSpPr>
        <p:sp>
          <p:nvSpPr>
            <p:cNvPr id="2279430" name="Text Box 6"/>
            <p:cNvSpPr txBox="1">
              <a:spLocks noChangeArrowheads="1"/>
            </p:cNvSpPr>
            <p:nvPr/>
          </p:nvSpPr>
          <p:spPr bwMode="auto">
            <a:xfrm>
              <a:off x="899592" y="3849709"/>
              <a:ext cx="3119264" cy="14927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000" b="1" u="sng" dirty="0">
                  <a:solidFill>
                    <a:srgbClr val="455660"/>
                  </a:solidFill>
                  <a:latin typeface="Arial"/>
                  <a:cs typeface="Times New Roman" pitchFamily="18" charset="0"/>
                </a:rPr>
                <a:t>Visão Dinâmica</a:t>
              </a:r>
            </a:p>
            <a:p>
              <a:pPr algn="ctr">
                <a:lnSpc>
                  <a:spcPct val="50000"/>
                </a:lnSpc>
                <a:spcBef>
                  <a:spcPts val="1800"/>
                </a:spcBef>
                <a:defRPr/>
              </a:pPr>
              <a:r>
                <a:rPr lang="pt-BR" sz="16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Gráfico de Tendência</a:t>
              </a:r>
            </a:p>
            <a:p>
              <a:pPr algn="ctr">
                <a:lnSpc>
                  <a:spcPct val="50000"/>
                </a:lnSpc>
                <a:spcBef>
                  <a:spcPts val="1800"/>
                </a:spcBef>
                <a:defRPr/>
              </a:pPr>
              <a:r>
                <a:rPr lang="pt-BR" sz="16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Gráfico de Controle</a:t>
              </a:r>
            </a:p>
            <a:p>
              <a:pPr algn="ctr">
                <a:lnSpc>
                  <a:spcPct val="50000"/>
                </a:lnSpc>
                <a:spcBef>
                  <a:spcPts val="1800"/>
                </a:spcBef>
                <a:defRPr/>
              </a:pPr>
              <a:r>
                <a:rPr lang="pt-BR" sz="16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(Gráfico ao longo do tempo)</a:t>
              </a: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899592" y="1869819"/>
              <a:ext cx="3119264" cy="1628700"/>
              <a:chOff x="588640" y="1693743"/>
              <a:chExt cx="4042453" cy="2080119"/>
            </a:xfrm>
          </p:grpSpPr>
          <p:pic>
            <p:nvPicPr>
              <p:cNvPr id="10" name="Picture 2" descr="http://t2.gstatic.com/images?q=tbn:ANd9GcSYLRYjFVQnM7H2ozR37QG30UmM_kgAQbXtNyADXAhNg_kAL_3Q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8640" y="1693743"/>
                <a:ext cx="4042453" cy="2080119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09867" y="2594917"/>
                <a:ext cx="1381477" cy="7275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</p:grp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FDC7D77-4C59-4DC2-8F12-EDC454C5A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171" y="1469919"/>
            <a:ext cx="4702629" cy="313508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7185934-3731-4AC0-B7FF-0D55BFDFEFB1}"/>
              </a:ext>
            </a:extLst>
          </p:cNvPr>
          <p:cNvSpPr txBox="1"/>
          <p:nvPr/>
        </p:nvSpPr>
        <p:spPr>
          <a:xfrm>
            <a:off x="268288" y="638317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DENSIDADE DE PAV= densidade de incidência de pneumonia associada a ventilação mecânica por 1000 ventiladores dia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2014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Estática ou Dinâmica?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200" y="1473200"/>
            <a:ext cx="396815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Considere os seis conjuntos de dados</a:t>
            </a:r>
          </a:p>
          <a:p>
            <a:pPr marL="347472" indent="-347472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Visão estática: Todos tem média, mediana, desvio padrão e amplitude iguais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779700"/>
              </p:ext>
            </p:extLst>
          </p:nvPr>
        </p:nvGraphicFramePr>
        <p:xfrm>
          <a:off x="4425698" y="1685736"/>
          <a:ext cx="4073756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544">
                  <a:extLst>
                    <a:ext uri="{9D8B030D-6E8A-4147-A177-3AD203B41FA5}">
                      <a16:colId xmlns:a16="http://schemas.microsoft.com/office/drawing/2014/main" xmlns="" val="2872944440"/>
                    </a:ext>
                  </a:extLst>
                </a:gridCol>
                <a:gridCol w="546202">
                  <a:extLst>
                    <a:ext uri="{9D8B030D-6E8A-4147-A177-3AD203B41FA5}">
                      <a16:colId xmlns:a16="http://schemas.microsoft.com/office/drawing/2014/main" xmlns="" val="2067466504"/>
                    </a:ext>
                  </a:extLst>
                </a:gridCol>
                <a:gridCol w="546202">
                  <a:extLst>
                    <a:ext uri="{9D8B030D-6E8A-4147-A177-3AD203B41FA5}">
                      <a16:colId xmlns:a16="http://schemas.microsoft.com/office/drawing/2014/main" xmlns="" val="2005584723"/>
                    </a:ext>
                  </a:extLst>
                </a:gridCol>
                <a:gridCol w="546202">
                  <a:extLst>
                    <a:ext uri="{9D8B030D-6E8A-4147-A177-3AD203B41FA5}">
                      <a16:colId xmlns:a16="http://schemas.microsoft.com/office/drawing/2014/main" xmlns="" val="3500973879"/>
                    </a:ext>
                  </a:extLst>
                </a:gridCol>
                <a:gridCol w="546202">
                  <a:extLst>
                    <a:ext uri="{9D8B030D-6E8A-4147-A177-3AD203B41FA5}">
                      <a16:colId xmlns:a16="http://schemas.microsoft.com/office/drawing/2014/main" xmlns="" val="2112268822"/>
                    </a:ext>
                  </a:extLst>
                </a:gridCol>
                <a:gridCol w="546202">
                  <a:extLst>
                    <a:ext uri="{9D8B030D-6E8A-4147-A177-3AD203B41FA5}">
                      <a16:colId xmlns:a16="http://schemas.microsoft.com/office/drawing/2014/main" xmlns="" val="3169618920"/>
                    </a:ext>
                  </a:extLst>
                </a:gridCol>
                <a:gridCol w="546202">
                  <a:extLst>
                    <a:ext uri="{9D8B030D-6E8A-4147-A177-3AD203B41FA5}">
                      <a16:colId xmlns:a16="http://schemas.microsoft.com/office/drawing/2014/main" xmlns="" val="1414550754"/>
                    </a:ext>
                  </a:extLst>
                </a:gridCol>
              </a:tblGrid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Tempo 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Tempo 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Tempo 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Tempo 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Tempo 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Tempo 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780581371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933767075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397122544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642707979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27795322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63506877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93374652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739145299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010361496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376021954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244563169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577404983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872798698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69700774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896234755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958286361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108918766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378641611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96981399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139648695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95887879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Média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49.60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49.60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49.60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49.60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49.60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49.60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051040240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Mediana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43.00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411309768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D.P.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22.67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22.67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22.67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22.67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22.67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22.67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827280633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Amplitude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75.00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75.00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75.00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75.00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75.00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75.00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46481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592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Estática ou Dinâmica?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200" y="1473200"/>
            <a:ext cx="66979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Visão estática: Todos tem mesma distribuição</a:t>
            </a:r>
          </a:p>
          <a:p>
            <a:pPr marL="347472" indent="-347472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Então todos os processos são iguais!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25" y="2711341"/>
            <a:ext cx="5751549" cy="38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82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Estática ou Dinâmica?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200" y="1473200"/>
            <a:ext cx="690113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Visão dinâmica</a:t>
            </a:r>
          </a:p>
          <a:p>
            <a:pPr marL="347472" indent="-347472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Os processos não são iguais!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60428"/>
            <a:ext cx="5638638" cy="4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27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DEB9A4-F19A-4BFD-AF80-C32C2DE3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Variação – VOC (Especificações</a:t>
            </a:r>
            <a:endParaRPr lang="es-E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FE14086-09C1-43D5-B28A-60779AFAC803}"/>
              </a:ext>
            </a:extLst>
          </p:cNvPr>
          <p:cNvSpPr txBox="1"/>
          <p:nvPr/>
        </p:nvSpPr>
        <p:spPr>
          <a:xfrm>
            <a:off x="323528" y="1682544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  <a:cs typeface="Calibri" panose="020F0502020204030204" pitchFamily="34" charset="0"/>
              </a:rPr>
              <a:t>Suponha agora que um hospital está monitorando a densidade de incidência de pneumonia associada a ventilação mecânica (PAV) mês a mês e que há uma especificação estabelecida pelo direção da UTI que a densidade deve estar abaixo de 13. </a:t>
            </a:r>
          </a:p>
          <a:p>
            <a:pPr algn="ctr"/>
            <a:r>
              <a:rPr lang="pt-BR" sz="2000" dirty="0">
                <a:latin typeface="+mn-lt"/>
                <a:cs typeface="Calibri" panose="020F0502020204030204" pitchFamily="34" charset="0"/>
              </a:rPr>
              <a:t>Os seguintes dados foram coletados:</a:t>
            </a:r>
            <a:endParaRPr lang="es-ES" sz="2000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EFC7D6B1-DF7D-4DEA-A8ED-4C9C25834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845177"/>
              </p:ext>
            </p:extLst>
          </p:nvPr>
        </p:nvGraphicFramePr>
        <p:xfrm>
          <a:off x="4067944" y="1682544"/>
          <a:ext cx="4906886" cy="3625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897">
                  <a:extLst>
                    <a:ext uri="{9D8B030D-6E8A-4147-A177-3AD203B41FA5}">
                      <a16:colId xmlns:a16="http://schemas.microsoft.com/office/drawing/2014/main" xmlns="" val="1016109781"/>
                    </a:ext>
                  </a:extLst>
                </a:gridCol>
                <a:gridCol w="1338242">
                  <a:extLst>
                    <a:ext uri="{9D8B030D-6E8A-4147-A177-3AD203B41FA5}">
                      <a16:colId xmlns:a16="http://schemas.microsoft.com/office/drawing/2014/main" xmlns="" val="2810517722"/>
                    </a:ext>
                  </a:extLst>
                </a:gridCol>
                <a:gridCol w="78133">
                  <a:extLst>
                    <a:ext uri="{9D8B030D-6E8A-4147-A177-3AD203B41FA5}">
                      <a16:colId xmlns:a16="http://schemas.microsoft.com/office/drawing/2014/main" xmlns="" val="382876476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160429428"/>
                    </a:ext>
                  </a:extLst>
                </a:gridCol>
                <a:gridCol w="1378494">
                  <a:extLst>
                    <a:ext uri="{9D8B030D-6E8A-4147-A177-3AD203B41FA5}">
                      <a16:colId xmlns:a16="http://schemas.microsoft.com/office/drawing/2014/main" xmlns="" val="31845801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Mês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DENS_PAV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Mês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DENS_PAV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5597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01/15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14.31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12.19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1423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02/15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14.21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10.96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7466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03/15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12.22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01/16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12.08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4826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04/15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11.20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02/16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15.09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94202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05/15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12.93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03/16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4792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06/15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13.92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04/16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11.07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1665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07/15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11.44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05/16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12.26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12712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08/15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9.86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06/16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14.98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94205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09/15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12.28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07/16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10.03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00064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10/15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12.37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08/16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12.22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222106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50B4C19-8017-4786-987F-10909366CD00}"/>
              </a:ext>
            </a:extLst>
          </p:cNvPr>
          <p:cNvSpPr txBox="1"/>
          <p:nvPr/>
        </p:nvSpPr>
        <p:spPr>
          <a:xfrm>
            <a:off x="4325142" y="5373216"/>
            <a:ext cx="4649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n-lt"/>
              </a:rPr>
              <a:t>DENS_PAV= densidade de incidência de PAV por 1000 ventiladores dia</a:t>
            </a:r>
          </a:p>
        </p:txBody>
      </p:sp>
    </p:spTree>
    <p:extLst>
      <p:ext uri="{BB962C8B-B14F-4D97-AF65-F5344CB8AC3E}">
        <p14:creationId xmlns:p14="http://schemas.microsoft.com/office/powerpoint/2010/main" xmlns="" val="99034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Análise da Variação – VOC (Especificações</a:t>
            </a:r>
            <a:r>
              <a:rPr lang="pt-BR" dirty="0"/>
              <a:t>)</a:t>
            </a:r>
            <a:endParaRPr lang="pt-BR" noProof="0" dirty="0"/>
          </a:p>
        </p:txBody>
      </p:sp>
      <p:grpSp>
        <p:nvGrpSpPr>
          <p:cNvPr id="3" name="Grupo 2"/>
          <p:cNvGrpSpPr/>
          <p:nvPr/>
        </p:nvGrpSpPr>
        <p:grpSpPr>
          <a:xfrm>
            <a:off x="533400" y="1408762"/>
            <a:ext cx="3119264" cy="3472606"/>
            <a:chOff x="899592" y="1869819"/>
            <a:chExt cx="3119264" cy="3472606"/>
          </a:xfrm>
        </p:grpSpPr>
        <p:sp>
          <p:nvSpPr>
            <p:cNvPr id="2279430" name="Text Box 6"/>
            <p:cNvSpPr txBox="1">
              <a:spLocks noChangeArrowheads="1"/>
            </p:cNvSpPr>
            <p:nvPr/>
          </p:nvSpPr>
          <p:spPr bwMode="auto">
            <a:xfrm>
              <a:off x="899592" y="3849709"/>
              <a:ext cx="3119264" cy="14927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000" b="1" u="sng" dirty="0">
                  <a:solidFill>
                    <a:srgbClr val="455660"/>
                  </a:solidFill>
                  <a:latin typeface="Arial"/>
                  <a:cs typeface="Times New Roman" pitchFamily="18" charset="0"/>
                </a:rPr>
                <a:t>Visão Dinâmica</a:t>
              </a:r>
            </a:p>
            <a:p>
              <a:pPr algn="ctr">
                <a:lnSpc>
                  <a:spcPct val="50000"/>
                </a:lnSpc>
                <a:spcBef>
                  <a:spcPts val="1800"/>
                </a:spcBef>
                <a:defRPr/>
              </a:pPr>
              <a:r>
                <a:rPr lang="pt-BR" sz="16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Gráfico de Tendência</a:t>
              </a:r>
            </a:p>
            <a:p>
              <a:pPr algn="ctr">
                <a:lnSpc>
                  <a:spcPct val="50000"/>
                </a:lnSpc>
                <a:spcBef>
                  <a:spcPts val="1800"/>
                </a:spcBef>
                <a:defRPr/>
              </a:pPr>
              <a:r>
                <a:rPr lang="pt-BR" sz="16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Gráfico de Controle</a:t>
              </a:r>
            </a:p>
            <a:p>
              <a:pPr algn="ctr">
                <a:lnSpc>
                  <a:spcPct val="50000"/>
                </a:lnSpc>
                <a:spcBef>
                  <a:spcPts val="1800"/>
                </a:spcBef>
                <a:defRPr/>
              </a:pPr>
              <a:r>
                <a:rPr lang="pt-BR" sz="1600" b="1" dirty="0">
                  <a:solidFill>
                    <a:srgbClr val="455660"/>
                  </a:solidFill>
                  <a:latin typeface="Arial" charset="0"/>
                  <a:cs typeface="Times New Roman" pitchFamily="18" charset="0"/>
                </a:rPr>
                <a:t>(Gráfico ao longo do tempo)</a:t>
              </a: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899592" y="1869819"/>
              <a:ext cx="3119264" cy="1628700"/>
              <a:chOff x="588640" y="1693743"/>
              <a:chExt cx="4042453" cy="2080119"/>
            </a:xfrm>
          </p:grpSpPr>
          <p:pic>
            <p:nvPicPr>
              <p:cNvPr id="10" name="Picture 2" descr="http://t2.gstatic.com/images?q=tbn:ANd9GcSYLRYjFVQnM7H2ozR37QG30UmM_kgAQbXtNyADXAhNg_kAL_3Q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8640" y="1693743"/>
                <a:ext cx="4042453" cy="2080119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09867" y="2594917"/>
                <a:ext cx="1381477" cy="7275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F8E1654-944E-490E-8627-065F25D76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704" y="1406852"/>
            <a:ext cx="4702629" cy="31350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512167E-5F70-4EFF-BBE3-B05F280292FA}"/>
              </a:ext>
            </a:extLst>
          </p:cNvPr>
          <p:cNvSpPr txBox="1"/>
          <p:nvPr/>
        </p:nvSpPr>
        <p:spPr>
          <a:xfrm>
            <a:off x="1115616" y="5373216"/>
            <a:ext cx="58326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Em quantos meses a meta foi superada?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0A5E8CF-E62A-4074-8815-FB13774C1E0F}"/>
              </a:ext>
            </a:extLst>
          </p:cNvPr>
          <p:cNvSpPr txBox="1"/>
          <p:nvPr/>
        </p:nvSpPr>
        <p:spPr>
          <a:xfrm>
            <a:off x="2267744" y="6065994"/>
            <a:ext cx="5832648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 que deveria ser feito nesses meses?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0E72155-89AE-4232-9513-A3136E67B702}"/>
              </a:ext>
            </a:extLst>
          </p:cNvPr>
          <p:cNvSpPr txBox="1"/>
          <p:nvPr/>
        </p:nvSpPr>
        <p:spPr>
          <a:xfrm>
            <a:off x="3735895" y="4605735"/>
            <a:ext cx="454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DENSIDADE DE PAV = densidade de incidência de pneumonia associada a ventilação mecânica por 1000 ventiladores dia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82694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15616" y="3356992"/>
            <a:ext cx="68580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4500" b="1" dirty="0"/>
              <a:t>Aula 4</a:t>
            </a:r>
            <a:br>
              <a:rPr lang="pt-BR" sz="45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Análise da Variação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65349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Causas de variação (Shewhart)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983584738"/>
              </p:ext>
            </p:extLst>
          </p:nvPr>
        </p:nvGraphicFramePr>
        <p:xfrm>
          <a:off x="990600" y="1397000"/>
          <a:ext cx="7315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4749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Causas de Variação</a:t>
            </a:r>
            <a:endParaRPr lang="pt-BR" dirty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/>
              <a:t>Causa Comum</a:t>
            </a:r>
          </a:p>
          <a:p>
            <a:pPr lvl="1"/>
            <a:r>
              <a:rPr lang="pt-BR" noProof="0"/>
              <a:t>É inerente ao processo, à forma como foi projetado</a:t>
            </a:r>
          </a:p>
          <a:p>
            <a:pPr lvl="1"/>
            <a:r>
              <a:rPr lang="pt-BR" noProof="0"/>
              <a:t>Afeta todos os resultados de um processo</a:t>
            </a:r>
          </a:p>
          <a:p>
            <a:pPr lvl="1"/>
            <a:r>
              <a:rPr lang="pt-BR" noProof="0"/>
              <a:t>Resulta em um processo  "estável" que é previsível</a:t>
            </a:r>
            <a:endParaRPr lang="pt-BR" noProof="0" dirty="0"/>
          </a:p>
        </p:txBody>
      </p:sp>
      <p:sp>
        <p:nvSpPr>
          <p:cNvPr id="6042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pt-BR"/>
              <a:t>Causa Especial</a:t>
            </a:r>
          </a:p>
          <a:p>
            <a:pPr lvl="1"/>
            <a:r>
              <a:rPr lang="pt-BR" noProof="0"/>
              <a:t>Surge devido a circunstâncias especiais</a:t>
            </a:r>
          </a:p>
          <a:p>
            <a:pPr lvl="1"/>
            <a:r>
              <a:rPr lang="pt-BR" noProof="0"/>
              <a:t>Resulta em um processo "instável" que não é previsível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59855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Causas de variação:  Exemplo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 noProof="0"/>
              <a:t>Dirigir de casa até o trabalho: fontes de variação </a:t>
            </a:r>
          </a:p>
          <a:p>
            <a:pPr lvl="1" eaLnBrk="1" hangingPunct="1"/>
            <a:r>
              <a:rPr lang="pt-BR" noProof="0"/>
              <a:t>Exemplos de variação de causa comum </a:t>
            </a:r>
          </a:p>
          <a:p>
            <a:pPr lvl="2" eaLnBrk="1" hangingPunct="1"/>
            <a:r>
              <a:rPr lang="pt-BR" noProof="0"/>
              <a:t>Semáforos estarem vermelho ou verde.</a:t>
            </a:r>
          </a:p>
          <a:p>
            <a:pPr lvl="2" eaLnBrk="1" hangingPunct="1"/>
            <a:r>
              <a:rPr lang="pt-BR" noProof="0"/>
              <a:t>Volume de tráfego</a:t>
            </a:r>
          </a:p>
          <a:p>
            <a:pPr lvl="2" eaLnBrk="1" hangingPunct="1"/>
            <a:r>
              <a:rPr lang="pt-BR" noProof="0"/>
              <a:t>Pedestres atravessando a rua</a:t>
            </a:r>
          </a:p>
          <a:p>
            <a:pPr lvl="2" eaLnBrk="1" hangingPunct="1"/>
            <a:r>
              <a:rPr lang="pt-BR" noProof="0"/>
              <a:t>Aguardar para fazer conversões</a:t>
            </a:r>
          </a:p>
          <a:p>
            <a:pPr lvl="1" eaLnBrk="1" hangingPunct="1"/>
            <a:r>
              <a:rPr lang="pt-BR" noProof="0"/>
              <a:t>Exemplos de variação de causa especial</a:t>
            </a:r>
          </a:p>
          <a:p>
            <a:pPr lvl="2" eaLnBrk="1" hangingPunct="1"/>
            <a:r>
              <a:rPr lang="pt-BR" noProof="0"/>
              <a:t>Um acidente</a:t>
            </a:r>
          </a:p>
          <a:p>
            <a:pPr lvl="2" eaLnBrk="1" hangingPunct="1"/>
            <a:r>
              <a:rPr lang="pt-BR" noProof="0"/>
              <a:t>Um desvio só um dia</a:t>
            </a:r>
          </a:p>
          <a:p>
            <a:pPr lvl="2" eaLnBrk="1" hangingPunct="1"/>
            <a:r>
              <a:rPr lang="pt-BR" noProof="0"/>
              <a:t>Um pneu furado</a:t>
            </a:r>
          </a:p>
          <a:p>
            <a:pPr lvl="2" eaLnBrk="1" hangingPunct="1"/>
            <a:r>
              <a:rPr lang="pt-BR" noProof="0"/>
              <a:t>Tráfego tranqüilo por muitos não trabalharem naquele dia</a:t>
            </a:r>
          </a:p>
        </p:txBody>
      </p:sp>
    </p:spTree>
    <p:extLst>
      <p:ext uri="{BB962C8B-B14F-4D97-AF65-F5344CB8AC3E}">
        <p14:creationId xmlns:p14="http://schemas.microsoft.com/office/powerpoint/2010/main" xmlns="" val="725720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noProof="0"/>
              <a:t>Causas de variação:  Estabilidade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noProof="0"/>
              <a:t>Quando só causas comuns atuam no processo</a:t>
            </a:r>
          </a:p>
          <a:p>
            <a:pPr lvl="1" eaLnBrk="1" hangingPunct="1"/>
            <a:r>
              <a:rPr lang="pt-BR" noProof="0"/>
              <a:t>O processo é dito estar estável (sob controle estatístico)</a:t>
            </a:r>
          </a:p>
          <a:p>
            <a:pPr lvl="1" eaLnBrk="1" hangingPunct="1"/>
            <a:r>
              <a:rPr lang="pt-BR" noProof="0"/>
              <a:t>A quantidade de variação inerente ao processo pode ser quantificada e o processo é previsível.</a:t>
            </a:r>
          </a:p>
          <a:p>
            <a:pPr eaLnBrk="1" hangingPunct="1"/>
            <a:r>
              <a:rPr lang="pt-BR" noProof="0"/>
              <a:t>Quando existem causas especiais atuando no processo</a:t>
            </a:r>
          </a:p>
          <a:p>
            <a:pPr lvl="1" eaLnBrk="1" hangingPunct="1"/>
            <a:r>
              <a:rPr lang="pt-BR" noProof="0"/>
              <a:t>O processo está instável (fora de controle estatístico)</a:t>
            </a:r>
          </a:p>
          <a:p>
            <a:pPr eaLnBrk="1" hangingPunct="1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301737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42841" y="1672941"/>
            <a:ext cx="4343400" cy="32321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>
              <a:buFontTx/>
              <a:buNone/>
              <a:defRPr/>
            </a:pPr>
            <a:r>
              <a:rPr lang="pt-BR" sz="2400" noProof="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“Dizemos que um fenômeno está sob controle quando por meio do uso da experiência do passado podemos </a:t>
            </a:r>
            <a:r>
              <a:rPr lang="pt-BR" sz="2400" u="sng" noProof="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predize</a:t>
            </a:r>
            <a:r>
              <a:rPr lang="pt-BR" sz="2400" noProof="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r, pelo menos dentro de certos limites, como se espera que o fenômeno irá se comportar no futuro”</a:t>
            </a:r>
          </a:p>
        </p:txBody>
      </p:sp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685804" y="5078088"/>
            <a:ext cx="331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Shewhart - Economic Control of Quality of Manufactured Product, 1931.</a:t>
            </a:r>
          </a:p>
        </p:txBody>
      </p:sp>
      <p:pic>
        <p:nvPicPr>
          <p:cNvPr id="80903" name="Picture 7" descr="wshewart"/>
          <p:cNvPicPr>
            <a:picLocks noChangeAspect="1" noChangeArrowheads="1"/>
          </p:cNvPicPr>
          <p:nvPr/>
        </p:nvPicPr>
        <p:blipFill>
          <a:blip r:embed="rId3" cstate="print"/>
          <a:srcRect b="1912"/>
          <a:stretch>
            <a:fillRect/>
          </a:stretch>
        </p:blipFill>
        <p:spPr bwMode="auto">
          <a:xfrm>
            <a:off x="746331" y="1572886"/>
            <a:ext cx="2297956" cy="31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37641" y="4676491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455660"/>
              </a:buClr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Dr. Walter A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Shewhart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543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Análise da Variação: Voz do Processo</a:t>
            </a:r>
          </a:p>
        </p:txBody>
      </p:sp>
      <p:sp>
        <p:nvSpPr>
          <p:cNvPr id="7987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 noProof="0"/>
              <a:t>Há três abordagens complementares para analisar uma característica de um processo</a:t>
            </a:r>
          </a:p>
          <a:p>
            <a:pPr lvl="1" eaLnBrk="1" hangingPunct="1"/>
            <a:r>
              <a:rPr lang="pt-BR" noProof="0"/>
              <a:t>Comportamento ao longo do tempo</a:t>
            </a:r>
          </a:p>
          <a:p>
            <a:pPr lvl="1" eaLnBrk="1" hangingPunct="1"/>
            <a:r>
              <a:rPr lang="pt-BR" noProof="0"/>
              <a:t>Distribuição</a:t>
            </a:r>
          </a:p>
          <a:p>
            <a:pPr lvl="1" eaLnBrk="1" hangingPunct="1"/>
            <a:r>
              <a:rPr lang="pt-BR" noProof="0"/>
              <a:t>Localização e quantidade de variação</a:t>
            </a:r>
          </a:p>
          <a:p>
            <a:pPr eaLnBrk="1" hangingPunct="1"/>
            <a:r>
              <a:rPr lang="pt-BR" noProof="0"/>
              <a:t>Em geral deve-se utilizar as três abordagens para uma melhor compreensão do processo</a:t>
            </a:r>
          </a:p>
          <a:p>
            <a:pPr eaLnBrk="1" hangingPunct="1"/>
            <a:r>
              <a:rPr lang="pt-BR" noProof="0"/>
              <a:t>As abordagens utilizam técnicas gráficas ou numéricas </a:t>
            </a:r>
          </a:p>
          <a:p>
            <a:pPr eaLnBrk="1" hangingPunct="1"/>
            <a:r>
              <a:rPr lang="pt-BR" noProof="0"/>
              <a:t>As técnicas a serem utilizadas dependem do tipo de variável (numérica ou categórica)</a:t>
            </a:r>
          </a:p>
          <a:p>
            <a:pPr lvl="2" eaLnBrk="1" hangingPunct="1"/>
            <a:endParaRPr lang="pt-BR" noProof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Análise da Variação: Voz do Processo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42938" y="1714500"/>
          <a:ext cx="7929616" cy="4972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4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Tipo de Variável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/>
                        <a:t>Quantitativa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/>
                        <a:t>Qualitativa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Comportamento ao longo do tempo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pt-BR" sz="1600" kern="1200" dirty="0"/>
                    </a:p>
                    <a:p>
                      <a:pPr algn="ctr"/>
                      <a:r>
                        <a:rPr kumimoji="0" lang="pt-BR" sz="1600" kern="1200" dirty="0"/>
                        <a:t>Gráfico de Tendência/Controle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pt-BR" sz="1600" kern="1200" dirty="0"/>
                    </a:p>
                    <a:p>
                      <a:pPr algn="ctr"/>
                      <a:r>
                        <a:rPr kumimoji="0" lang="pt-BR" sz="1600" kern="1200" dirty="0"/>
                        <a:t>Gráfico de Tendência/Controle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Distribuição</a:t>
                      </a:r>
                      <a:endParaRPr lang="pt-BR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err="1"/>
                        <a:t>Dot</a:t>
                      </a:r>
                      <a:r>
                        <a:rPr kumimoji="0" lang="pt-BR" sz="1600" kern="1200" dirty="0"/>
                        <a:t> </a:t>
                      </a:r>
                      <a:r>
                        <a:rPr kumimoji="0" lang="pt-BR" sz="1600" kern="1200" dirty="0" err="1"/>
                        <a:t>Plot</a:t>
                      </a:r>
                      <a:endParaRPr kumimoji="0" lang="pt-BR" sz="1600" kern="1200" dirty="0"/>
                    </a:p>
                    <a:p>
                      <a:pPr algn="ctr"/>
                      <a:r>
                        <a:rPr kumimoji="0" lang="pt-BR" sz="1600" kern="1200" dirty="0"/>
                        <a:t> </a:t>
                      </a:r>
                    </a:p>
                    <a:p>
                      <a:pPr algn="ctr"/>
                      <a:r>
                        <a:rPr kumimoji="0" lang="pt-BR" sz="1600" kern="1200" dirty="0"/>
                        <a:t>Histograma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/>
                        <a:t>Gráfico de Barras</a:t>
                      </a:r>
                    </a:p>
                    <a:p>
                      <a:pPr algn="ctr"/>
                      <a:r>
                        <a:rPr kumimoji="0" lang="pt-BR" sz="1600" kern="1200" dirty="0"/>
                        <a:t> </a:t>
                      </a:r>
                    </a:p>
                    <a:p>
                      <a:pPr algn="ctr"/>
                      <a:r>
                        <a:rPr kumimoji="0" lang="pt-BR" sz="1600" kern="1200" dirty="0"/>
                        <a:t>Gráfico de Setores</a:t>
                      </a:r>
                    </a:p>
                    <a:p>
                      <a:pPr algn="ctr"/>
                      <a:r>
                        <a:rPr kumimoji="0" lang="pt-BR" sz="1600" kern="1200" dirty="0"/>
                        <a:t> </a:t>
                      </a:r>
                    </a:p>
                    <a:p>
                      <a:pPr algn="ctr"/>
                      <a:r>
                        <a:rPr kumimoji="0" lang="pt-BR" sz="1600" kern="1200" dirty="0"/>
                        <a:t>Gráfico de </a:t>
                      </a:r>
                      <a:r>
                        <a:rPr kumimoji="0" lang="pt-BR" sz="1600" kern="1200" dirty="0" err="1"/>
                        <a:t>Pareto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kumimoji="0" lang="pt-BR" sz="1600" b="1" kern="1200" dirty="0"/>
                    </a:p>
                    <a:p>
                      <a:pPr algn="l"/>
                      <a:r>
                        <a:rPr kumimoji="0" lang="pt-BR" sz="1600" b="1" kern="1200" dirty="0"/>
                        <a:t>Estatísticas descritivas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>
                          <a:solidFill>
                            <a:schemeClr val="tx1"/>
                          </a:solidFill>
                        </a:rPr>
                        <a:t>Localização</a:t>
                      </a:r>
                    </a:p>
                    <a:p>
                      <a:pPr algn="ctr"/>
                      <a:endParaRPr kumimoji="0" lang="pt-BR" sz="1600" b="1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0" lang="pt-BR" sz="1600" kern="1200" dirty="0"/>
                        <a:t>Média, Mediana, </a:t>
                      </a:r>
                      <a:r>
                        <a:rPr kumimoji="0" lang="pt-BR" sz="1600" kern="1200" dirty="0" err="1"/>
                        <a:t>Quartis</a:t>
                      </a:r>
                      <a:r>
                        <a:rPr kumimoji="0" lang="pt-BR" sz="1600" kern="1200" dirty="0"/>
                        <a:t>, Mínimo, Maximo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/>
                        <a:t>Variação</a:t>
                      </a:r>
                    </a:p>
                    <a:p>
                      <a:pPr algn="ctr"/>
                      <a:endParaRPr kumimoji="0" lang="pt-BR" sz="1600" b="1" kern="1200" dirty="0"/>
                    </a:p>
                    <a:p>
                      <a:pPr algn="ctr"/>
                      <a:r>
                        <a:rPr kumimoji="0" lang="pt-BR" sz="1600" kern="1200" dirty="0"/>
                        <a:t>Desvio Padrão, Amplitude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pt-BR" sz="1600" kern="1200" dirty="0"/>
                    </a:p>
                    <a:p>
                      <a:pPr algn="ctr"/>
                      <a:r>
                        <a:rPr kumimoji="0" lang="pt-BR" sz="1600" kern="1200" dirty="0"/>
                        <a:t>Tabela de Freqüência</a:t>
                      </a:r>
                    </a:p>
                    <a:p>
                      <a:pPr algn="ctr"/>
                      <a:r>
                        <a:rPr kumimoji="0" lang="pt-BR" sz="1600" kern="1200" dirty="0"/>
                        <a:t>Porcentagem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F145B3-EC34-4A45-97F6-BC55D4494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Análise da Variação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79812880-8C14-440C-AC54-ABCE08211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Gráfico de Tendência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00322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Gráfico de Tendência</a:t>
            </a:r>
          </a:p>
        </p:txBody>
      </p:sp>
      <p:sp>
        <p:nvSpPr>
          <p:cNvPr id="829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 noProof="0"/>
              <a:t>Uma ferramenta importante para se estudar variação é o Gráfico de Tendência</a:t>
            </a:r>
          </a:p>
          <a:p>
            <a:pPr eaLnBrk="1" hangingPunct="1"/>
            <a:r>
              <a:rPr lang="pt-BR" noProof="0"/>
              <a:t>Esse gráfico é simplesmente um registro gráfico de uma medida ou característica ao longo do tempo </a:t>
            </a:r>
          </a:p>
          <a:p>
            <a:pPr eaLnBrk="1" hangingPunct="1"/>
            <a:r>
              <a:rPr lang="pt-BR" noProof="0"/>
              <a:t>O gráfico de tendência fornece uma visão de um processo ou atividade em um período de tempo</a:t>
            </a:r>
          </a:p>
          <a:p>
            <a:pPr eaLnBrk="1" hangingPunct="1"/>
            <a:r>
              <a:rPr lang="pt-BR" noProof="0"/>
              <a:t>Ele pode revelar ciclos, tendências ou mudanças de desempenho ao longo do tempo</a:t>
            </a:r>
          </a:p>
          <a:p>
            <a:pPr eaLnBrk="1" hangingPunct="1"/>
            <a:r>
              <a:rPr lang="pt-BR" noProof="0"/>
              <a:t>Algum tipo de gráfico de tendência deve sempre fazer parte do estudo da variação em um processo ou sistema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Gráfico de Tendência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 noProof="0"/>
              <a:t>O gráfico de tendência é um gráfico simples e fácil de construir</a:t>
            </a:r>
          </a:p>
          <a:p>
            <a:pPr lvl="1" eaLnBrk="1" hangingPunct="1"/>
            <a:r>
              <a:rPr lang="pt-BR" noProof="0"/>
              <a:t>Eixo horizontal: tempo</a:t>
            </a:r>
          </a:p>
          <a:p>
            <a:pPr lvl="1" eaLnBrk="1" hangingPunct="1"/>
            <a:r>
              <a:rPr lang="pt-BR" noProof="0"/>
              <a:t>Eixo vertical: variável sendo monitorada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571875"/>
            <a:ext cx="4306888" cy="287178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F145B3-EC34-4A45-97F6-BC55D4494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Análise da Variação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79812880-8C14-440C-AC54-ABCE08211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808389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Gráfico de Tendência: como construir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noProof="0"/>
              <a:t>Identifique a atividade que você deseja mensurar ao longo do tempo </a:t>
            </a:r>
          </a:p>
          <a:p>
            <a:pPr lvl="1"/>
            <a:r>
              <a:rPr lang="pt-BR" noProof="0"/>
              <a:t>Exemplo: Número de unidades vendidas por dia por uma empresa</a:t>
            </a:r>
          </a:p>
          <a:p>
            <a:r>
              <a:rPr lang="pt-BR" noProof="0"/>
              <a:t>Defina o intervalo de tempo entre cada coleta (freqüência)</a:t>
            </a:r>
          </a:p>
          <a:p>
            <a:pPr lvl="1"/>
            <a:r>
              <a:rPr lang="pt-BR" noProof="0"/>
              <a:t>Exemplo: diário  </a:t>
            </a:r>
          </a:p>
          <a:p>
            <a:r>
              <a:rPr lang="pt-BR" noProof="0"/>
              <a:t>Faça a coleta dos dados </a:t>
            </a:r>
          </a:p>
          <a:p>
            <a:pPr lvl="1"/>
            <a:r>
              <a:rPr lang="pt-BR" noProof="0"/>
              <a:t>Registre os dados e coloque no gráfico à medida que forem sendo coletados.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Gráfico de Tendência: Exemplo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7972350"/>
              </p:ext>
            </p:extLst>
          </p:nvPr>
        </p:nvGraphicFramePr>
        <p:xfrm>
          <a:off x="683568" y="3068960"/>
          <a:ext cx="3515622" cy="2529408"/>
        </p:xfrm>
        <a:graphic>
          <a:graphicData uri="http://schemas.openxmlformats.org/presentationml/2006/ole">
            <p:oleObj spid="_x0000_s1321030" name="Planilha" r:id="rId4" imgW="3349907" imgH="2409266" progId="Excel.Sheet.12">
              <p:embed/>
            </p:oleObj>
          </a:graphicData>
        </a:graphic>
      </p:graphicFrame>
      <p:sp>
        <p:nvSpPr>
          <p:cNvPr id="2052" name="CaixaDeTexto 8"/>
          <p:cNvSpPr txBox="1">
            <a:spLocks noChangeArrowheads="1"/>
          </p:cNvSpPr>
          <p:nvPr/>
        </p:nvSpPr>
        <p:spPr bwMode="auto">
          <a:xfrm>
            <a:off x="571500" y="134076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Calibri" pitchFamily="34" charset="0"/>
              </a:rPr>
              <a:t>O Departamento de Recursos Humanos de uma empresa coletou os dados de gastos mensais com treinamento nos anos de 2001 e 2002.  Os dados estão na tabela abaixo.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0712" y="3068960"/>
            <a:ext cx="3813739" cy="254198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xmlns="" val="1324767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Gráfico de Tendência e Série Temporal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62890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432175" y="2209800"/>
          <a:ext cx="4838700" cy="3225800"/>
        </p:xfrm>
        <a:graphic>
          <a:graphicData uri="http://schemas.openxmlformats.org/presentationml/2006/ole">
            <p:oleObj spid="_x0000_s4201" r:id="rId4" imgW="5486400" imgH="3657600" progId="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4363" y="1600200"/>
            <a:ext cx="27432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Arial" charset="0"/>
                <a:cs typeface="Times New Roman" pitchFamily="18" charset="0"/>
              </a:rPr>
              <a:t>Muitas vezes o objetivo é identificar ciclos, tendências temporais e efeitos sazonais. </a:t>
            </a:r>
          </a:p>
          <a:p>
            <a:pPr>
              <a:spcBef>
                <a:spcPct val="50000"/>
              </a:spcBef>
            </a:pPr>
            <a:r>
              <a:rPr lang="pt-BR" sz="2000">
                <a:latin typeface="Arial" charset="0"/>
                <a:cs typeface="Times New Roman" pitchFamily="18" charset="0"/>
              </a:rPr>
              <a:t>Nesses casos é mais comum denominar o Gráfico de Tendência de Série Temporal</a:t>
            </a:r>
            <a:r>
              <a:rPr lang="pt-BR" sz="2000">
                <a:latin typeface="Arial" charset="0"/>
              </a:rPr>
              <a:t> e usar técnicas apropriadas de Séries Temporais para analisá-lo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000252" y="2538729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13">
              <a:solidFill>
                <a:srgbClr val="455660"/>
              </a:solidFill>
              <a:latin typeface="Calibri" panose="020F0502020204030204" pitchFamily="34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2000252" y="3662976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13">
              <a:solidFill>
                <a:srgbClr val="4556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en-US" dirty="0"/>
              <a:t>Gráfico de Tendência: ferramenta que usamos para analisar variação</a:t>
            </a:r>
            <a:endParaRPr lang="pt-BR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75964" y="4902962"/>
            <a:ext cx="8915400" cy="800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─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067"/>
              </a:spcBef>
              <a:spcAft>
                <a:spcPts val="533"/>
              </a:spcAft>
              <a:buNone/>
            </a:pPr>
            <a:r>
              <a:rPr lang="pt-BR" sz="2400" kern="0" dirty="0">
                <a:solidFill>
                  <a:schemeClr val="tx1"/>
                </a:solidFill>
              </a:rPr>
              <a:t>O Gráfico de Tendência é uma das ferramentas mais importantes para um Especialista em Melhoria</a:t>
            </a:r>
            <a:endParaRPr lang="pt-BR" sz="2400" kern="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2" y="2110437"/>
            <a:ext cx="3780000" cy="252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9274" y="1391185"/>
            <a:ext cx="37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sz="2000" dirty="0">
                <a:latin typeface="+mn-lt"/>
              </a:rPr>
              <a:t>Colete dados e determine a linha de base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708556" y="1309781"/>
            <a:ext cx="407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sz="2000" dirty="0">
                <a:latin typeface="+mn-lt"/>
              </a:rPr>
              <a:t>Verifique se as mudanças resultam em melhoria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4572000" y="2169000"/>
            <a:ext cx="3780000" cy="2520000"/>
            <a:chOff x="4325886" y="2173206"/>
            <a:chExt cx="3780000" cy="252000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5886" y="2173206"/>
              <a:ext cx="3780000" cy="252000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5935527" y="3820234"/>
              <a:ext cx="10092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76"/>
                </a:spcBef>
              </a:pPr>
              <a:r>
                <a:rPr lang="pt-BR" sz="1100" dirty="0"/>
                <a:t>Mudanças</a:t>
              </a:r>
            </a:p>
          </p:txBody>
        </p:sp>
        <p:sp>
          <p:nvSpPr>
            <p:cNvPr id="9" name="Chave Direita 8"/>
            <p:cNvSpPr/>
            <p:nvPr/>
          </p:nvSpPr>
          <p:spPr>
            <a:xfrm rot="-5400000">
              <a:off x="6243052" y="3925285"/>
              <a:ext cx="208226" cy="521345"/>
            </a:xfrm>
            <a:prstGeom prst="rightBrac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93738815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F145B3-EC34-4A45-97F6-BC55D4494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Análise da Variação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79812880-8C14-440C-AC54-ABCE08211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400" dirty="0"/>
              <a:t>Análise do gráfico de tendência: regras para identificar causas especiais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4067773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10" y="2179637"/>
            <a:ext cx="3924066" cy="3860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5330" y="-1828800"/>
            <a:ext cx="8686800" cy="1020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b="1" kern="0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9" name="Cloud Callout 8"/>
          <p:cNvSpPr/>
          <p:nvPr/>
        </p:nvSpPr>
        <p:spPr bwMode="auto">
          <a:xfrm rot="21188730">
            <a:off x="3435919" y="812725"/>
            <a:ext cx="5366211" cy="2139381"/>
          </a:xfrm>
          <a:prstGeom prst="cloudCallout">
            <a:avLst>
              <a:gd name="adj1" fmla="val -65945"/>
              <a:gd name="adj2" fmla="val -9684"/>
            </a:avLst>
          </a:prstGeom>
          <a:solidFill>
            <a:srgbClr val="0065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“</a:t>
            </a:r>
            <a:r>
              <a:rPr lang="pt-BR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Como vou saber o que o Gráfico de Tendência está tentando me dizer</a:t>
            </a:r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806104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Análise do Gráfico de Tendência</a:t>
            </a:r>
            <a:endParaRPr lang="pt-BR" noProof="0" dirty="0"/>
          </a:p>
        </p:txBody>
      </p:sp>
      <p:sp>
        <p:nvSpPr>
          <p:cNvPr id="9113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O Gráfico de Tendência pode ser usado para avaliar as causas de variação que estão atuando em um processo</a:t>
            </a:r>
          </a:p>
          <a:p>
            <a:endParaRPr lang="pt-BR" noProof="0" dirty="0"/>
          </a:p>
          <a:p>
            <a:r>
              <a:rPr lang="pt-BR" noProof="0" dirty="0"/>
              <a:t>Um processo é considerado estável quando existe uma “distribuição aleatória” dos pontos plotados, sem nenhum padrão claramente identificável</a:t>
            </a:r>
          </a:p>
          <a:p>
            <a:endParaRPr lang="pt-BR" noProof="0" dirty="0"/>
          </a:p>
          <a:p>
            <a:r>
              <a:rPr lang="pt-BR" noProof="0" dirty="0"/>
              <a:t>Se a distribuição (ou padrão) não é aleatória, o processo é considerado instável ou está sob a ação de causas especiais</a:t>
            </a:r>
          </a:p>
        </p:txBody>
      </p:sp>
    </p:spTree>
    <p:extLst>
      <p:ext uri="{BB962C8B-B14F-4D97-AF65-F5344CB8AC3E}">
        <p14:creationId xmlns:p14="http://schemas.microsoft.com/office/powerpoint/2010/main" xmlns="" val="1750900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 Gráfico de Tendência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879120"/>
            <a:ext cx="8229600" cy="2641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357E8D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/>
              <a:t>Existem 3 regras simples que ajudam a decidir se os seus dados refletem um padrão </a:t>
            </a:r>
          </a:p>
          <a:p>
            <a:r>
              <a:rPr lang="pt-BR" sz="2400" dirty="0"/>
              <a:t>aleatório  (só causas comuns -  processo estável)</a:t>
            </a:r>
          </a:p>
          <a:p>
            <a:r>
              <a:rPr lang="pt-BR" sz="2400" dirty="0"/>
              <a:t>não aleatório (causas comuns + causas especiais  - processo não estável)</a:t>
            </a:r>
          </a:p>
        </p:txBody>
      </p:sp>
    </p:spTree>
    <p:extLst>
      <p:ext uri="{BB962C8B-B14F-4D97-AF65-F5344CB8AC3E}">
        <p14:creationId xmlns:p14="http://schemas.microsoft.com/office/powerpoint/2010/main" xmlns="" val="1614990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Existe um consenso entre usuários de gráficos de tendência de que um único ponto muito afastado dos demais é uma indicação de uma causa especial de variação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39" y="3400276"/>
            <a:ext cx="3769743" cy="2513162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536830" y="3804249"/>
            <a:ext cx="552091" cy="396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544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/>
              <a:t>Causas de variação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noProof="0" dirty="0"/>
              <a:t>Isso se deve ao fato de que a ocorrência de um ponto afastado dos demais tem baixa probabilidade de ocorrer por acaso</a:t>
            </a:r>
          </a:p>
          <a:p>
            <a:pPr eaLnBrk="1" hangingPunct="1"/>
            <a:r>
              <a:rPr lang="pt-BR" noProof="0" dirty="0"/>
              <a:t>Outras regras foram criadas para identificar outros tipos de causas especiais (padrões não aleatórios nos gráficos de tendência)</a:t>
            </a:r>
          </a:p>
          <a:p>
            <a:pPr eaLnBrk="1" hangingPunct="1"/>
            <a:r>
              <a:rPr lang="pt-BR" noProof="0" dirty="0"/>
              <a:t>Essas regras, apresentadas a seguir, são consistentes no sentido de que a chance de ocorrências das mesmas é muito baixa se o processo está estável </a:t>
            </a:r>
          </a:p>
          <a:p>
            <a:pPr eaLnBrk="1" hangingPunct="1"/>
            <a:r>
              <a:rPr lang="pt-BR" dirty="0"/>
              <a:t>Antes de prosseguir é preciso introduzir alguns conceitos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63282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8" name="Picture 2" descr="http://www.quinn-curtis.com/SPCXBarR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4724400" cy="2286000"/>
          </a:xfrm>
          <a:prstGeom prst="rect">
            <a:avLst/>
          </a:prstGeom>
          <a:noFill/>
        </p:spPr>
      </p:pic>
      <p:pic>
        <p:nvPicPr>
          <p:cNvPr id="101378" name="Picture 12" descr="http://media.techtarget.com/digitalguide/images/Misc/dat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11" y="228600"/>
            <a:ext cx="2911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8" descr="http://www.opera.com/mobile_report/images/data_month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2" y="457200"/>
            <a:ext cx="2222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10" descr="http://peer.berkeley.edu/assets/new_previous_data_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19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14" descr="http://www.mathworks.com/cmsimages/da_mainimage_wl_342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1588" y="533417"/>
            <a:ext cx="40624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18" descr="http://www.crmsurvey.org/CRM/SampleTransec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886200"/>
            <a:ext cx="48651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16" descr="http://mgs-mager.gsfc.nasa.gov/images/model_data_2_larg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2895602"/>
            <a:ext cx="20574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23900" y="1676400"/>
            <a:ext cx="7696200" cy="3657600"/>
          </a:xfrm>
          <a:prstGeom prst="rect">
            <a:avLst/>
          </a:prstGeom>
          <a:solidFill>
            <a:srgbClr val="FFFF2F">
              <a:alpha val="54902"/>
            </a:srgb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Você tem dados de desempenho. Agora, o que você faz com eles?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1386" name="Picture 20" descr="http://web.ceu.hu/polsci/alumni/d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700" y="250843"/>
            <a:ext cx="15367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/>
              <a:t>Análise do Gráfico de Tendência</a:t>
            </a:r>
            <a:endParaRPr lang="pt-BR" noProof="0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838200" y="1676401"/>
          <a:ext cx="7696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13726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/>
              <a:t>Mediana</a:t>
            </a:r>
          </a:p>
        </p:txBody>
      </p:sp>
      <p:sp>
        <p:nvSpPr>
          <p:cNvPr id="10649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noProof="0" dirty="0"/>
              <a:t>Linha de base</a:t>
            </a:r>
          </a:p>
          <a:p>
            <a:pPr lvl="1"/>
            <a:r>
              <a:rPr lang="pt-BR" dirty="0"/>
              <a:t>Linha central horizontal traçada no gráfico usando dados da situação atual do processo </a:t>
            </a:r>
          </a:p>
          <a:p>
            <a:endParaRPr lang="pt-BR" dirty="0"/>
          </a:p>
          <a:p>
            <a:r>
              <a:rPr lang="pt-BR" dirty="0"/>
              <a:t>Mediana</a:t>
            </a:r>
            <a:endParaRPr lang="pt-BR" noProof="0" dirty="0"/>
          </a:p>
          <a:p>
            <a:pPr lvl="1"/>
            <a:r>
              <a:rPr lang="pt-BR" noProof="0" dirty="0"/>
              <a:t>Valor que divide o conjunto de dados em dois subconjuntos: 50% do valores estão abaixo da mediana e 50% dos valores estão acima da mediana</a:t>
            </a:r>
          </a:p>
          <a:p>
            <a:pPr eaLnBrk="1" hangingPunct="1"/>
            <a:endParaRPr lang="pt-BR" noProof="0" dirty="0"/>
          </a:p>
          <a:p>
            <a:pPr eaLnBrk="1" hangingPunct="1"/>
            <a:r>
              <a:rPr lang="pt-BR" noProof="0" dirty="0"/>
              <a:t>Procedimento para cálculo da mediana</a:t>
            </a:r>
          </a:p>
          <a:p>
            <a:pPr lvl="1" eaLnBrk="1" hangingPunct="1"/>
            <a:r>
              <a:rPr lang="pt-BR" noProof="0" dirty="0"/>
              <a:t>Ordene os dados</a:t>
            </a:r>
          </a:p>
          <a:p>
            <a:pPr lvl="1" eaLnBrk="1" hangingPunct="1"/>
            <a:r>
              <a:rPr lang="pt-BR" noProof="0" dirty="0"/>
              <a:t>Se o tamanho da amostra é par, a mediana é a média dos dois valores centrais dos dados ordenados</a:t>
            </a:r>
          </a:p>
          <a:p>
            <a:pPr lvl="1" eaLnBrk="1" hangingPunct="1"/>
            <a:r>
              <a:rPr lang="pt-BR" noProof="0" dirty="0"/>
              <a:t>Se o tamanho da amostra e impar, a mediana é o valor central dos dados ordenados</a:t>
            </a:r>
          </a:p>
        </p:txBody>
      </p:sp>
    </p:spTree>
    <p:extLst>
      <p:ext uri="{BB962C8B-B14F-4D97-AF65-F5344CB8AC3E}">
        <p14:creationId xmlns:p14="http://schemas.microsoft.com/office/powerpoint/2010/main" xmlns="" val="2252031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/>
              <a:t>Medidas de localização: Mediana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66738" y="1371600"/>
            <a:ext cx="8077200" cy="532451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24" tIns="45712" rIns="91424" bIns="45712">
            <a:spAutoFit/>
          </a:bodyPr>
          <a:lstStyle/>
          <a:p>
            <a:r>
              <a:rPr lang="pt-BR" sz="2000" b="1" dirty="0">
                <a:latin typeface="Arial" charset="0"/>
              </a:rPr>
              <a:t>Exemplo</a:t>
            </a:r>
            <a:r>
              <a:rPr lang="pt-BR" sz="2000" dirty="0">
                <a:latin typeface="Arial" charset="0"/>
              </a:rPr>
              <a:t>: (para n impar) Considere os seguintes valores: </a:t>
            </a:r>
          </a:p>
          <a:p>
            <a:r>
              <a:rPr lang="pt-BR" sz="2000" dirty="0">
                <a:latin typeface="Arial" charset="0"/>
              </a:rPr>
              <a:t>71, 70, 70, 72 e 70</a:t>
            </a:r>
          </a:p>
          <a:p>
            <a:endParaRPr lang="pt-BR" sz="2000" dirty="0">
              <a:latin typeface="Arial" charset="0"/>
            </a:endParaRPr>
          </a:p>
          <a:p>
            <a:pPr lvl="1"/>
            <a:r>
              <a:rPr lang="pt-BR" sz="2000" dirty="0">
                <a:latin typeface="Arial" charset="0"/>
              </a:rPr>
              <a:t>N=5, então a mediana é o (n+1)/2 –enésimo valor ordenado, ou seja, o terceiro valor ordenado </a:t>
            </a:r>
          </a:p>
          <a:p>
            <a:pPr lvl="1"/>
            <a:endParaRPr lang="pt-BR" sz="2000" dirty="0">
              <a:latin typeface="Arial" charset="0"/>
            </a:endParaRPr>
          </a:p>
          <a:p>
            <a:pPr lvl="1"/>
            <a:r>
              <a:rPr lang="pt-BR" sz="2000" dirty="0">
                <a:latin typeface="Arial" charset="0"/>
              </a:rPr>
              <a:t>Os valores ordenados são:	 70	70	</a:t>
            </a:r>
            <a:r>
              <a:rPr lang="pt-BR" sz="2000" b="1" i="1" dirty="0">
                <a:latin typeface="Arial" charset="0"/>
              </a:rPr>
              <a:t>70</a:t>
            </a:r>
            <a:r>
              <a:rPr lang="pt-BR" sz="2000" dirty="0">
                <a:latin typeface="Arial" charset="0"/>
              </a:rPr>
              <a:t>	71	72</a:t>
            </a:r>
          </a:p>
          <a:p>
            <a:pPr lvl="1"/>
            <a:endParaRPr lang="pt-BR" sz="2000" dirty="0">
              <a:latin typeface="Arial" charset="0"/>
            </a:endParaRPr>
          </a:p>
          <a:p>
            <a:pPr lvl="1"/>
            <a:r>
              <a:rPr lang="pt-BR" sz="2000" dirty="0">
                <a:latin typeface="Arial" charset="0"/>
              </a:rPr>
              <a:t>A mediana é 70</a:t>
            </a:r>
          </a:p>
          <a:p>
            <a:endParaRPr lang="pt-BR" sz="2000" b="1" dirty="0">
              <a:latin typeface="Arial" charset="0"/>
            </a:endParaRPr>
          </a:p>
          <a:p>
            <a:r>
              <a:rPr lang="pt-BR" sz="2000" b="1" dirty="0">
                <a:latin typeface="Arial" charset="0"/>
              </a:rPr>
              <a:t>Exemplo</a:t>
            </a:r>
            <a:r>
              <a:rPr lang="pt-BR" sz="2000" dirty="0">
                <a:latin typeface="Arial" charset="0"/>
              </a:rPr>
              <a:t>: (para n par) Considere os seguintes valores:</a:t>
            </a:r>
          </a:p>
          <a:p>
            <a:r>
              <a:rPr lang="pt-BR" sz="2000" dirty="0">
                <a:latin typeface="Arial" charset="0"/>
              </a:rPr>
              <a:t>500	550	550	</a:t>
            </a:r>
            <a:r>
              <a:rPr lang="pt-BR" sz="2000" b="1" i="1" dirty="0">
                <a:latin typeface="Arial" charset="0"/>
              </a:rPr>
              <a:t>550	600</a:t>
            </a:r>
            <a:r>
              <a:rPr lang="pt-BR" sz="2000" dirty="0">
                <a:latin typeface="Arial" charset="0"/>
              </a:rPr>
              <a:t>	700	750	2000</a:t>
            </a:r>
          </a:p>
          <a:p>
            <a:pPr lvl="1"/>
            <a:endParaRPr lang="pt-BR" sz="2000" dirty="0">
              <a:latin typeface="Arial" charset="0"/>
            </a:endParaRPr>
          </a:p>
          <a:p>
            <a:pPr lvl="1"/>
            <a:r>
              <a:rPr lang="pt-BR" sz="2000" dirty="0">
                <a:latin typeface="Arial" charset="0"/>
              </a:rPr>
              <a:t>N=8, então a mediana é a média do quarto e quinto valores ordenados</a:t>
            </a:r>
          </a:p>
          <a:p>
            <a:pPr lvl="1"/>
            <a:endParaRPr lang="pt-BR" sz="2000" dirty="0">
              <a:latin typeface="Arial" charset="0"/>
            </a:endParaRPr>
          </a:p>
          <a:p>
            <a:pPr lvl="1"/>
            <a:r>
              <a:rPr lang="pt-BR" sz="2000" dirty="0">
                <a:latin typeface="Arial" charset="0"/>
              </a:rPr>
              <a:t>Mediana = (550+600)/2=575 </a:t>
            </a:r>
          </a:p>
        </p:txBody>
      </p:sp>
    </p:spTree>
    <p:extLst>
      <p:ext uri="{BB962C8B-B14F-4D97-AF65-F5344CB8AC3E}">
        <p14:creationId xmlns:p14="http://schemas.microsoft.com/office/powerpoint/2010/main" xmlns="" val="861063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Gráfico de Tendência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4042907"/>
              </p:ext>
            </p:extLst>
          </p:nvPr>
        </p:nvGraphicFramePr>
        <p:xfrm>
          <a:off x="4419600" y="1905000"/>
          <a:ext cx="3641725" cy="3457575"/>
        </p:xfrm>
        <a:graphic>
          <a:graphicData uri="http://schemas.openxmlformats.org/drawingml/2006/table">
            <a:tbl>
              <a:tblPr/>
              <a:tblGrid>
                <a:gridCol w="26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contaminado (Kg)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contaminado (Kg)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3400" y="2564904"/>
            <a:ext cx="3505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dirty="0">
                <a:latin typeface="Calibri" panose="020F0502020204030204" pitchFamily="34" charset="0"/>
              </a:rPr>
              <a:t>Um hospital mediu a quantidade de material contaminado descartado (em Kg) durante 29 dias. </a:t>
            </a:r>
          </a:p>
          <a:p>
            <a:pPr>
              <a:spcBef>
                <a:spcPts val="576"/>
              </a:spcBef>
            </a:pPr>
            <a:r>
              <a:rPr lang="pt-BR" dirty="0">
                <a:latin typeface="Calibri" panose="020F0502020204030204" pitchFamily="34" charset="0"/>
              </a:rPr>
              <a:t>Os dados estão na tabela</a:t>
            </a:r>
          </a:p>
        </p:txBody>
      </p:sp>
    </p:spTree>
    <p:extLst>
      <p:ext uri="{BB962C8B-B14F-4D97-AF65-F5344CB8AC3E}">
        <p14:creationId xmlns:p14="http://schemas.microsoft.com/office/powerpoint/2010/main" xmlns="" val="3166480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Gráfico de Tendência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8443" y="2492896"/>
            <a:ext cx="36315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N=29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A mediana é o décimo quinto valor ordenado {(29+1)/2= 15}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Mediana = 4.60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8846158"/>
              </p:ext>
            </p:extLst>
          </p:nvPr>
        </p:nvGraphicFramePr>
        <p:xfrm>
          <a:off x="5219700" y="1412777"/>
          <a:ext cx="2257425" cy="5138836"/>
        </p:xfrm>
        <a:graphic>
          <a:graphicData uri="http://schemas.openxmlformats.org/presentationml/2006/ole">
            <p:oleObj spid="_x0000_s1357884" name="Planilha" r:id="rId3" imgW="2257501" imgH="58293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77783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Gráfico de Tendência com Mediana</a:t>
            </a:r>
          </a:p>
        </p:txBody>
      </p:sp>
      <p:pic>
        <p:nvPicPr>
          <p:cNvPr id="135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1765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295275"/>
            <a:ext cx="3657600" cy="990600"/>
          </a:xfrm>
        </p:spPr>
        <p:txBody>
          <a:bodyPr/>
          <a:lstStyle/>
          <a:p>
            <a:r>
              <a:rPr lang="pt-BR" noProof="0" dirty="0"/>
              <a:t>Corrida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295400"/>
            <a:ext cx="8229600" cy="18796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  <a:tabLst>
                <a:tab pos="0" algn="l"/>
              </a:tabLst>
            </a:pPr>
            <a:r>
              <a:rPr lang="pt-BR" dirty="0"/>
              <a:t>É uma sequência de um ou mais pontos consecutivos no mesmo lado da mediana</a:t>
            </a:r>
          </a:p>
          <a:p>
            <a:pPr marL="0" lvl="1" indent="0">
              <a:buNone/>
              <a:tabLst>
                <a:tab pos="0" algn="l"/>
              </a:tabLst>
            </a:pPr>
            <a:endParaRPr lang="pt-BR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pt-BR" dirty="0"/>
              <a:t>Valores que caem sobre a mediana não quebram a corrida porém não devem ser contados.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464768" cy="23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4343400" y="4165600"/>
            <a:ext cx="685800" cy="635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676650" y="4889500"/>
            <a:ext cx="685800" cy="635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1986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3657600" cy="990600"/>
          </a:xfrm>
        </p:spPr>
        <p:txBody>
          <a:bodyPr/>
          <a:lstStyle/>
          <a:p>
            <a:r>
              <a:rPr lang="pt-BR" noProof="0" dirty="0"/>
              <a:t>Tendência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295399"/>
            <a:ext cx="8229600" cy="2209801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  <a:tabLst>
                <a:tab pos="0" algn="l"/>
              </a:tabLst>
            </a:pPr>
            <a:r>
              <a:rPr lang="pt-BR" dirty="0"/>
              <a:t>É uma sequência de um ou mais pontos consecutivos crescentes ou decrescentes</a:t>
            </a:r>
          </a:p>
          <a:p>
            <a:pPr marL="0" lvl="1" indent="0">
              <a:buNone/>
              <a:tabLst>
                <a:tab pos="0" algn="l"/>
              </a:tabLst>
            </a:pPr>
            <a:endParaRPr lang="pt-BR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pt-BR" dirty="0"/>
              <a:t>Se o valor de dois ou mais pontos sucessivos é o mesmo, contar apenas uma vez.  Valores iguais não quebram a tendência, porém só contam uma vez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45677"/>
            <a:ext cx="3464768" cy="23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4494634" y="4254500"/>
            <a:ext cx="533400" cy="635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733801" y="4889500"/>
            <a:ext cx="365414" cy="635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5460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5330" y="-1828800"/>
            <a:ext cx="8686800" cy="1020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b="1" kern="0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t-BR" noProof="0" dirty="0"/>
              <a:t>Como analisar um Gráfico de Tendência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8113713" cy="1536700"/>
          </a:xfrm>
        </p:spPr>
        <p:txBody>
          <a:bodyPr/>
          <a:lstStyle/>
          <a:p>
            <a:pPr marL="0" indent="0">
              <a:buNone/>
            </a:pPr>
            <a:r>
              <a:rPr lang="pt-BR" noProof="0" dirty="0"/>
              <a:t>Existem 3 regras simples que ajudam a decidir se os seus dados refletem um padrão aleatório ou não aleatório (processo estável ou não estável).</a:t>
            </a:r>
          </a:p>
        </p:txBody>
      </p:sp>
    </p:spTree>
    <p:extLst>
      <p:ext uri="{BB962C8B-B14F-4D97-AF65-F5344CB8AC3E}">
        <p14:creationId xmlns:p14="http://schemas.microsoft.com/office/powerpoint/2010/main" xmlns="" val="428993157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Regras para identificação de causas especiais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77711458-E111-44A1-BD6F-6BC0348459AB}"/>
              </a:ext>
            </a:extLst>
          </p:cNvPr>
          <p:cNvGrpSpPr/>
          <p:nvPr/>
        </p:nvGrpSpPr>
        <p:grpSpPr>
          <a:xfrm>
            <a:off x="628874" y="2328156"/>
            <a:ext cx="2214246" cy="2010257"/>
            <a:chOff x="477069" y="1301366"/>
            <a:chExt cx="2952328" cy="259666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1FD01F08-D63B-433A-BED6-23429009831C}"/>
                </a:ext>
              </a:extLst>
            </p:cNvPr>
            <p:cNvSpPr txBox="1"/>
            <p:nvPr/>
          </p:nvSpPr>
          <p:spPr>
            <a:xfrm>
              <a:off x="477069" y="3200400"/>
              <a:ext cx="295232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Um ponto muito afastado dos demais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60EA8FC1-D078-4FF7-97F1-CB4B1378E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233" y="1301366"/>
              <a:ext cx="2700000" cy="1800000"/>
            </a:xfrm>
            <a:prstGeom prst="rect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41F1DDD0-DB94-4431-A0BC-4DD63D2C2265}"/>
                </a:ext>
              </a:extLst>
            </p:cNvPr>
            <p:cNvSpPr/>
            <p:nvPr/>
          </p:nvSpPr>
          <p:spPr>
            <a:xfrm>
              <a:off x="1676400" y="1524000"/>
              <a:ext cx="267308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6D13B7C1-C6BE-40F3-AB77-B6F9D5E1031A}"/>
              </a:ext>
            </a:extLst>
          </p:cNvPr>
          <p:cNvGrpSpPr/>
          <p:nvPr/>
        </p:nvGrpSpPr>
        <p:grpSpPr>
          <a:xfrm>
            <a:off x="3558924" y="2270010"/>
            <a:ext cx="2214246" cy="2128883"/>
            <a:chOff x="467544" y="3785175"/>
            <a:chExt cx="2952328" cy="2838510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E6FDD1BF-93C2-455A-BEA0-70CDCCDC38AA}"/>
                </a:ext>
              </a:extLst>
            </p:cNvPr>
            <p:cNvSpPr txBox="1"/>
            <p:nvPr/>
          </p:nvSpPr>
          <p:spPr>
            <a:xfrm>
              <a:off x="467544" y="5638800"/>
              <a:ext cx="295232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Sequencia de </a:t>
              </a:r>
              <a:r>
                <a:rPr lang="pt-BR" sz="1400" b="1" u="sng" dirty="0">
                  <a:latin typeface="Calibri" pitchFamily="34" charset="0"/>
                  <a:cs typeface="Calibri" pitchFamily="34" charset="0"/>
                </a:rPr>
                <a:t>cinco  ou mais</a:t>
              </a:r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 pontos crescente ou decrescente (Tendência)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xmlns="" id="{38A78448-B37A-4657-B920-C9946B09B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233" y="3785175"/>
              <a:ext cx="2700000" cy="1800000"/>
            </a:xfrm>
            <a:prstGeom prst="rect">
              <a:avLst/>
            </a:prstGeom>
          </p:spPr>
        </p:pic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C5C14D00-A605-4729-90B3-C1A021439B80}"/>
                </a:ext>
              </a:extLst>
            </p:cNvPr>
            <p:cNvSpPr/>
            <p:nvPr/>
          </p:nvSpPr>
          <p:spPr>
            <a:xfrm rot="2870086">
              <a:off x="2621531" y="4022486"/>
              <a:ext cx="381001" cy="12156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2CA59910-E274-4BDA-9EB5-EFAF95760540}"/>
              </a:ext>
            </a:extLst>
          </p:cNvPr>
          <p:cNvGrpSpPr/>
          <p:nvPr/>
        </p:nvGrpSpPr>
        <p:grpSpPr>
          <a:xfrm>
            <a:off x="6274908" y="2350084"/>
            <a:ext cx="2214246" cy="2194761"/>
            <a:chOff x="5148064" y="1301366"/>
            <a:chExt cx="2952328" cy="2926348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CD1363A2-79B4-473B-989B-CBB80C4B5C99}"/>
                </a:ext>
              </a:extLst>
            </p:cNvPr>
            <p:cNvSpPr txBox="1"/>
            <p:nvPr/>
          </p:nvSpPr>
          <p:spPr>
            <a:xfrm>
              <a:off x="5148064" y="3242829"/>
              <a:ext cx="295232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Corrida de </a:t>
              </a:r>
              <a:r>
                <a:rPr lang="pt-BR" sz="1400" b="1" u="sng" dirty="0">
                  <a:latin typeface="Calibri" pitchFamily="34" charset="0"/>
                  <a:cs typeface="Calibri" pitchFamily="34" charset="0"/>
                </a:rPr>
                <a:t>seis ou mais pontos </a:t>
              </a:r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abaixo ou acima da média (Deslocamento)</a:t>
              </a: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xmlns="" id="{A1C3EEE1-29FB-454F-B094-4958FB7E4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228" y="1301366"/>
              <a:ext cx="2700000" cy="1800000"/>
            </a:xfrm>
            <a:prstGeom prst="rect">
              <a:avLst/>
            </a:prstGeom>
          </p:spPr>
        </p:pic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CEE5EDFE-1F67-48D1-887C-B5C0739FC1DE}"/>
                </a:ext>
              </a:extLst>
            </p:cNvPr>
            <p:cNvSpPr/>
            <p:nvPr/>
          </p:nvSpPr>
          <p:spPr>
            <a:xfrm>
              <a:off x="6858000" y="2201366"/>
              <a:ext cx="1066800" cy="4656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CE1F6FA0-F1DA-43AF-B500-6A156FFC9306}"/>
              </a:ext>
            </a:extLst>
          </p:cNvPr>
          <p:cNvCxnSpPr/>
          <p:nvPr/>
        </p:nvCxnSpPr>
        <p:spPr>
          <a:xfrm>
            <a:off x="3164961" y="1916832"/>
            <a:ext cx="0" cy="309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AFBA3BDA-A6A5-4440-9CFC-5E098C0A85D7}"/>
              </a:ext>
            </a:extLst>
          </p:cNvPr>
          <p:cNvCxnSpPr/>
          <p:nvPr/>
        </p:nvCxnSpPr>
        <p:spPr>
          <a:xfrm>
            <a:off x="6084168" y="1916832"/>
            <a:ext cx="0" cy="309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418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do processo</a:t>
            </a:r>
            <a:endParaRPr lang="pt-BR" noProof="0" dirty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 noProof="0" dirty="0"/>
              <a:t>O passo seguinte é avaliar o comportamento do processo (estabilidade) e a </a:t>
            </a:r>
            <a:r>
              <a:rPr lang="pt-BR" noProof="0" dirty="0" err="1"/>
              <a:t>capabilidade</a:t>
            </a:r>
            <a:r>
              <a:rPr lang="pt-BR" noProof="0" dirty="0"/>
              <a:t> do processo (desempenho do processo no atendimento das especificações críticas para os clientes)</a:t>
            </a:r>
          </a:p>
          <a:p>
            <a:r>
              <a:rPr lang="pt-BR" dirty="0"/>
              <a:t>Essas avaliações serão feitas tipicamente através de dados</a:t>
            </a:r>
          </a:p>
          <a:p>
            <a:r>
              <a:rPr lang="pt-BR" dirty="0"/>
              <a:t>A equipe deve preparar um plano de coleta de dados</a:t>
            </a:r>
          </a:p>
          <a:p>
            <a:r>
              <a:rPr lang="pt-BR" dirty="0"/>
              <a:t>O plano de coleta de dados deve considerar o que será feito com os mesmos</a:t>
            </a:r>
          </a:p>
          <a:p>
            <a:pPr lvl="1"/>
            <a:r>
              <a:rPr lang="pt-BR" dirty="0"/>
              <a:t>Objetivo da coleta </a:t>
            </a:r>
          </a:p>
          <a:p>
            <a:pPr lvl="1"/>
            <a:r>
              <a:rPr lang="pt-BR" dirty="0"/>
              <a:t>Técnicas de análise </a:t>
            </a:r>
          </a:p>
        </p:txBody>
      </p:sp>
    </p:spTree>
    <p:extLst>
      <p:ext uri="{BB962C8B-B14F-4D97-AF65-F5344CB8AC3E}">
        <p14:creationId xmlns:p14="http://schemas.microsoft.com/office/powerpoint/2010/main" xmlns="" val="2877852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Gráfico de Tendência: Aplicações</a:t>
            </a:r>
          </a:p>
        </p:txBody>
      </p:sp>
      <p:sp>
        <p:nvSpPr>
          <p:cNvPr id="9318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noProof="0"/>
              <a:t>O Gráfico de Tendência é tipicamente utilizado para: </a:t>
            </a:r>
          </a:p>
          <a:p>
            <a:pPr lvl="1"/>
            <a:r>
              <a:rPr lang="pt-BR" noProof="0"/>
              <a:t>Avaliar se um processo está estável</a:t>
            </a:r>
          </a:p>
          <a:p>
            <a:pPr lvl="1"/>
            <a:r>
              <a:rPr lang="pt-BR" noProof="0"/>
              <a:t>Identificar causas especiais de variação</a:t>
            </a:r>
          </a:p>
          <a:p>
            <a:pPr lvl="1"/>
            <a:r>
              <a:rPr lang="pt-BR" noProof="0"/>
              <a:t>Identificar problemas/oportunidades</a:t>
            </a:r>
          </a:p>
          <a:p>
            <a:pPr lvl="1"/>
            <a:r>
              <a:rPr lang="pt-BR" noProof="0"/>
              <a:t>Acompanhar resultados</a:t>
            </a:r>
          </a:p>
          <a:p>
            <a:pPr lvl="1"/>
            <a:r>
              <a:rPr lang="pt-BR" noProof="0"/>
              <a:t>Identificar ciclos e efeitos sazonais</a:t>
            </a:r>
          </a:p>
          <a:p>
            <a:pPr lvl="1"/>
            <a:r>
              <a:rPr lang="pt-BR" noProof="0"/>
              <a:t>Verificar o impacto de mudanças no processo </a:t>
            </a:r>
            <a:br>
              <a:rPr lang="pt-BR" noProof="0"/>
            </a:br>
            <a:endParaRPr lang="pt-BR" noProof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Gráfico de Tendência: Observações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noProof="0" dirty="0"/>
              <a:t>É necessário reunir dados suficientes para exibir o comportamento do processo. Um total de 25 a 30 pontos de dados costuma ser suficiente para que se formem padrões que sirvam como referência para o desempenho do processo; se essa quantidade de pontos não estiver disponível, procure tomar a melhor decisão com o que estiver à mão</a:t>
            </a:r>
          </a:p>
          <a:p>
            <a:r>
              <a:rPr lang="pt-BR" noProof="0" dirty="0"/>
              <a:t>Nem toda causa especial é ruim. Muitas vezes ela indica uma melhora no processo. Nesse caso devemos ver se é possível incorporá-la ao processo;</a:t>
            </a:r>
          </a:p>
          <a:p>
            <a:r>
              <a:rPr lang="pt-BR" noProof="0" dirty="0"/>
              <a:t>Gráfico de Tendência é uma ferramenta adequada para avaliar se mudanças em um processo resultam em melhoria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Gráfico de Tendência: Observações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O cálculo da mediana deve ser feito quando o processo está estável</a:t>
            </a:r>
          </a:p>
          <a:p>
            <a:r>
              <a:rPr lang="pt-BR" dirty="0"/>
              <a:t>Se o processo não está estável é preciso estabilizá-lo primeiro</a:t>
            </a:r>
          </a:p>
          <a:p>
            <a:r>
              <a:rPr lang="pt-BR" dirty="0"/>
              <a:t>É necessário interagir com o processo (e com os dados) para aprender sobre seu comportamento e identificar quais são os dados que devem ser usados para calculo da linha de base</a:t>
            </a:r>
          </a:p>
          <a:p>
            <a:r>
              <a:rPr lang="pt-BR" noProof="0" dirty="0"/>
              <a:t>Muitas vezes é necessário fazer e refazer o gráfico algumas vezes até chegar a uma situação em que o gráfico possa ser utilizado para análise </a:t>
            </a:r>
          </a:p>
        </p:txBody>
      </p:sp>
    </p:spTree>
    <p:extLst>
      <p:ext uri="{BB962C8B-B14F-4D97-AF65-F5344CB8AC3E}">
        <p14:creationId xmlns:p14="http://schemas.microsoft.com/office/powerpoint/2010/main" xmlns="" val="932515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4" y="2219363"/>
            <a:ext cx="5163671" cy="34424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29899" y="1349787"/>
            <a:ext cx="36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Padrão estável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Padrões comuns em Gráfico de Tendência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1178427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4" y="2417779"/>
            <a:ext cx="5163671" cy="3442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9600" y="127071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Padrão não estável </a:t>
            </a:r>
          </a:p>
          <a:p>
            <a:pPr algn="ctr"/>
            <a:r>
              <a:rPr lang="pt-BR" sz="2400" dirty="0"/>
              <a:t>(queda acontece antes de seis pontos – poucas corridas)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Padrões comuns em Gráfico de Tendência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3524553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4" y="2384708"/>
            <a:ext cx="5163671" cy="3442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24000" y="1286532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Padrão não estável </a:t>
            </a:r>
          </a:p>
          <a:p>
            <a:pPr algn="ctr"/>
            <a:r>
              <a:rPr lang="pt-BR" sz="2400" dirty="0"/>
              <a:t>(alternância de valores – muitas corridas)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Padrões comuns em Gráfico de Tendência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1818838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4" y="2505472"/>
            <a:ext cx="5163671" cy="3442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33600" y="1254895"/>
            <a:ext cx="541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Padrão não estável </a:t>
            </a:r>
          </a:p>
          <a:p>
            <a:pPr algn="ctr"/>
            <a:r>
              <a:rPr lang="pt-BR" sz="2400" dirty="0"/>
              <a:t>(resultados caindo ao longo do tempo)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Padrões comuns em Gráfico de Tendência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4038592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4" y="2426393"/>
            <a:ext cx="5163671" cy="3442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52600" y="127933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Padrão não estável</a:t>
            </a:r>
          </a:p>
          <a:p>
            <a:pPr algn="ctr"/>
            <a:r>
              <a:rPr lang="pt-BR" sz="2400" dirty="0"/>
              <a:t>(Causa especial na semana 4)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Padrões comuns em Gráfico de Tendência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2482447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Quando iniciar um gráfico de tendência</a:t>
            </a:r>
          </a:p>
        </p:txBody>
      </p:sp>
      <p:sp>
        <p:nvSpPr>
          <p:cNvPr id="43012" name="Slide Number Placeholder 2"/>
          <p:cNvSpPr txBox="1">
            <a:spLocks/>
          </p:cNvSpPr>
          <p:nvPr/>
        </p:nvSpPr>
        <p:spPr bwMode="auto">
          <a:xfrm>
            <a:off x="8458200" y="320675"/>
            <a:ext cx="55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CD4E4"/>
              </a:buClr>
              <a:buSzPct val="85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9CB099-E63D-47B2-978A-D18254DC9AC1}" type="slidenum">
              <a:rPr lang="en-US" altLang="en-US" sz="12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2400" b="1"/>
          </a:p>
        </p:txBody>
      </p:sp>
      <p:sp>
        <p:nvSpPr>
          <p:cNvPr id="7" name="CaixaDeTexto 6"/>
          <p:cNvSpPr txBox="1"/>
          <p:nvPr/>
        </p:nvSpPr>
        <p:spPr>
          <a:xfrm>
            <a:off x="575812" y="1371600"/>
            <a:ext cx="8110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sz="2200" dirty="0"/>
              <a:t>Inicie o gráfico de tendência assim que os dados começarem  a ser coletados e acrescente novos dados quando estiverem disponíveis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8" y="2392853"/>
            <a:ext cx="2700000" cy="180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92853"/>
            <a:ext cx="2700000" cy="180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936" y="4214107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430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en-US" dirty="0"/>
              <a:t>Quando alterar a linha de base?</a:t>
            </a:r>
          </a:p>
        </p:txBody>
      </p:sp>
      <p:sp>
        <p:nvSpPr>
          <p:cNvPr id="34821" name="CaixaDeTexto 9"/>
          <p:cNvSpPr txBox="1">
            <a:spLocks noChangeArrowheads="1"/>
          </p:cNvSpPr>
          <p:nvPr/>
        </p:nvSpPr>
        <p:spPr bwMode="auto">
          <a:xfrm>
            <a:off x="685800" y="1273507"/>
            <a:ext cx="3413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Arial" panose="020B0604020202020204" pitchFamily="34" charset="0"/>
              </a:rPr>
              <a:t>Usar a regra da sequência de seis ou mais pontos abaixo ou acima </a:t>
            </a:r>
          </a:p>
        </p:txBody>
      </p:sp>
      <p:sp>
        <p:nvSpPr>
          <p:cNvPr id="34822" name="CaixaDeTexto 9"/>
          <p:cNvSpPr txBox="1">
            <a:spLocks noChangeArrowheads="1"/>
          </p:cNvSpPr>
          <p:nvPr/>
        </p:nvSpPr>
        <p:spPr bwMode="auto">
          <a:xfrm>
            <a:off x="4740275" y="1273885"/>
            <a:ext cx="4327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 err="1">
                <a:latin typeface="Arial" panose="020B0604020202020204" pitchFamily="34" charset="0"/>
              </a:rPr>
              <a:t>Obs</a:t>
            </a:r>
            <a:r>
              <a:rPr lang="pt-BR" altLang="en-US" sz="2400" dirty="0">
                <a:latin typeface="Arial" panose="020B0604020202020204" pitchFamily="34" charset="0"/>
              </a:rPr>
              <a:t>: Não se cria linha de base enquanto a regra de sequência crescente (ou decrescente) estiver presente. 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D7BD71F5-2C06-42D8-8A6D-E1D6F35B609F}"/>
              </a:ext>
            </a:extLst>
          </p:cNvPr>
          <p:cNvGrpSpPr/>
          <p:nvPr/>
        </p:nvGrpSpPr>
        <p:grpSpPr>
          <a:xfrm>
            <a:off x="995305" y="3318896"/>
            <a:ext cx="2214246" cy="2194761"/>
            <a:chOff x="5148064" y="1301366"/>
            <a:chExt cx="2952328" cy="2926348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A6BBC913-827A-4BA9-A643-A1B2856D5623}"/>
                </a:ext>
              </a:extLst>
            </p:cNvPr>
            <p:cNvSpPr txBox="1"/>
            <p:nvPr/>
          </p:nvSpPr>
          <p:spPr>
            <a:xfrm>
              <a:off x="5148064" y="3242829"/>
              <a:ext cx="295232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Corrida de </a:t>
              </a:r>
              <a:r>
                <a:rPr lang="pt-BR" sz="1400" b="1" u="sng" dirty="0">
                  <a:latin typeface="Calibri" pitchFamily="34" charset="0"/>
                  <a:cs typeface="Calibri" pitchFamily="34" charset="0"/>
                </a:rPr>
                <a:t>seis ou mais pontos </a:t>
              </a:r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abaixo ou acima da média (Deslocamento)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xmlns="" id="{BE410FF1-7441-4831-A51C-FFD9D1D69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4228" y="1301366"/>
              <a:ext cx="2700000" cy="1800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853052A0-6B30-4A9D-BDCA-CCDC2B7A0722}"/>
                </a:ext>
              </a:extLst>
            </p:cNvPr>
            <p:cNvSpPr/>
            <p:nvPr/>
          </p:nvSpPr>
          <p:spPr>
            <a:xfrm>
              <a:off x="6858000" y="2201366"/>
              <a:ext cx="1066800" cy="4656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F2074A8E-A18E-42AD-AA90-64BB1EB8A171}"/>
              </a:ext>
            </a:extLst>
          </p:cNvPr>
          <p:cNvGrpSpPr/>
          <p:nvPr/>
        </p:nvGrpSpPr>
        <p:grpSpPr>
          <a:xfrm>
            <a:off x="5508104" y="3340887"/>
            <a:ext cx="2214246" cy="2128883"/>
            <a:chOff x="467544" y="3785175"/>
            <a:chExt cx="2952328" cy="2838510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53F020E2-2E6E-45B6-B2D7-73992D77BD2D}"/>
                </a:ext>
              </a:extLst>
            </p:cNvPr>
            <p:cNvSpPr txBox="1"/>
            <p:nvPr/>
          </p:nvSpPr>
          <p:spPr>
            <a:xfrm>
              <a:off x="467544" y="5638800"/>
              <a:ext cx="295232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Sequencia de </a:t>
              </a:r>
              <a:r>
                <a:rPr lang="pt-BR" sz="1400" b="1" u="sng" dirty="0">
                  <a:latin typeface="Calibri" pitchFamily="34" charset="0"/>
                  <a:cs typeface="Calibri" pitchFamily="34" charset="0"/>
                </a:rPr>
                <a:t>cinco  ou mais</a:t>
              </a:r>
              <a:r>
                <a:rPr lang="pt-BR" sz="1400" b="1" dirty="0">
                  <a:latin typeface="Calibri" pitchFamily="34" charset="0"/>
                  <a:cs typeface="Calibri" pitchFamily="34" charset="0"/>
                </a:rPr>
                <a:t> pontos crescente ou decrescente (Tendência)</a:t>
              </a:r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xmlns="" id="{7E9F4001-C66C-41C3-82FB-6C00AE39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233" y="3785175"/>
              <a:ext cx="2700000" cy="1800000"/>
            </a:xfrm>
            <a:prstGeom prst="rect">
              <a:avLst/>
            </a:prstGeom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EFF9EFF5-9AE3-4CEB-B174-CB56BC1BDCF5}"/>
                </a:ext>
              </a:extLst>
            </p:cNvPr>
            <p:cNvSpPr/>
            <p:nvPr/>
          </p:nvSpPr>
          <p:spPr>
            <a:xfrm rot="2870086">
              <a:off x="2621531" y="4022486"/>
              <a:ext cx="381001" cy="12156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421445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Variabilidade e Estatística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noProof="0"/>
              <a:t>Um produto ou serviço pode ser avaliado a partir de características de qualidade </a:t>
            </a:r>
          </a:p>
          <a:p>
            <a:r>
              <a:rPr lang="pt-BR" noProof="0"/>
              <a:t>Dois itens produzidos nas mesmas condições não são, em geral, idênticos com respeito às características de qualidade consideradas.</a:t>
            </a:r>
          </a:p>
          <a:p>
            <a:r>
              <a:rPr lang="pt-BR" noProof="0"/>
              <a:t>Variabilidade é inerente aos processos</a:t>
            </a:r>
          </a:p>
          <a:p>
            <a:r>
              <a:rPr lang="pt-BR" noProof="0"/>
              <a:t>Análise da variabilidade deve ser usada como base para a ações no processo</a:t>
            </a:r>
          </a:p>
          <a:p>
            <a:r>
              <a:rPr lang="pt-BR" noProof="0"/>
              <a:t>Ações baseadas em um correto entendimento de variação ajudam a melhorar a performance do processo</a:t>
            </a:r>
          </a:p>
          <a:p>
            <a:endParaRPr lang="pt-BR" noProof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7020000" cy="468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 traçar linhas de base</a:t>
            </a:r>
          </a:p>
        </p:txBody>
      </p:sp>
    </p:spTree>
    <p:extLst>
      <p:ext uri="{BB962C8B-B14F-4D97-AF65-F5344CB8AC3E}">
        <p14:creationId xmlns:p14="http://schemas.microsoft.com/office/powerpoint/2010/main" xmlns="" val="22365710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16" y="1272226"/>
            <a:ext cx="7020001" cy="4680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 traçar linhas de base</a:t>
            </a:r>
          </a:p>
        </p:txBody>
      </p:sp>
    </p:spTree>
    <p:extLst>
      <p:ext uri="{BB962C8B-B14F-4D97-AF65-F5344CB8AC3E}">
        <p14:creationId xmlns:p14="http://schemas.microsoft.com/office/powerpoint/2010/main" xmlns="" val="1381122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9" y="1628800"/>
            <a:ext cx="7020001" cy="4680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 traçar linhas de base</a:t>
            </a:r>
          </a:p>
        </p:txBody>
      </p:sp>
    </p:spTree>
    <p:extLst>
      <p:ext uri="{BB962C8B-B14F-4D97-AF65-F5344CB8AC3E}">
        <p14:creationId xmlns:p14="http://schemas.microsoft.com/office/powerpoint/2010/main" xmlns="" val="414325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9" y="1700808"/>
            <a:ext cx="7020001" cy="4680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 traçar linhas de base</a:t>
            </a:r>
          </a:p>
        </p:txBody>
      </p:sp>
    </p:spTree>
    <p:extLst>
      <p:ext uri="{BB962C8B-B14F-4D97-AF65-F5344CB8AC3E}">
        <p14:creationId xmlns:p14="http://schemas.microsoft.com/office/powerpoint/2010/main" xmlns="" val="1755769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020001" cy="4680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 traçar linhas de base</a:t>
            </a:r>
          </a:p>
        </p:txBody>
      </p:sp>
    </p:spTree>
    <p:extLst>
      <p:ext uri="{BB962C8B-B14F-4D97-AF65-F5344CB8AC3E}">
        <p14:creationId xmlns:p14="http://schemas.microsoft.com/office/powerpoint/2010/main" xmlns="" val="2689038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 traçar linhas de base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906" y="1556792"/>
            <a:ext cx="6072187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011AE87-2FA8-4B07-9501-94CEC69B14D6}"/>
              </a:ext>
            </a:extLst>
          </p:cNvPr>
          <p:cNvSpPr txBox="1"/>
          <p:nvPr/>
        </p:nvSpPr>
        <p:spPr>
          <a:xfrm>
            <a:off x="395536" y="6237312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DENS_PAV= densidade de incidência de pneumonia associada a ventilação mecânica por 1000 ventiladores dia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0327870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O que a média não mostra</a:t>
            </a:r>
            <a:endParaRPr lang="pt-BR" sz="3600" noProof="0" dirty="0"/>
          </a:p>
        </p:txBody>
      </p:sp>
      <p:sp>
        <p:nvSpPr>
          <p:cNvPr id="110599" name="Text Box 44"/>
          <p:cNvSpPr txBox="1">
            <a:spLocks noChangeArrowheads="1"/>
          </p:cNvSpPr>
          <p:nvPr/>
        </p:nvSpPr>
        <p:spPr bwMode="auto">
          <a:xfrm>
            <a:off x="5029200" y="4495800"/>
            <a:ext cx="3390900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455660"/>
                </a:solidFill>
                <a:latin typeface="Arial" charset="0"/>
              </a:rPr>
              <a:t>A mudança foi melhoria? </a:t>
            </a:r>
          </a:p>
        </p:txBody>
      </p:sp>
      <p:sp>
        <p:nvSpPr>
          <p:cNvPr id="110600" name="Text Box 45"/>
          <p:cNvSpPr txBox="1">
            <a:spLocks noChangeArrowheads="1"/>
          </p:cNvSpPr>
          <p:nvPr/>
        </p:nvSpPr>
        <p:spPr bwMode="auto">
          <a:xfrm>
            <a:off x="152400" y="6477004"/>
            <a:ext cx="33528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 dirty="0" err="1">
                <a:solidFill>
                  <a:srgbClr val="455660"/>
                </a:solidFill>
                <a:latin typeface="Arial" charset="0"/>
              </a:rPr>
              <a:t>Source</a:t>
            </a:r>
            <a:r>
              <a:rPr lang="pt-BR" sz="1000" b="1" dirty="0">
                <a:solidFill>
                  <a:srgbClr val="455660"/>
                </a:solidFill>
                <a:latin typeface="Arial" charset="0"/>
              </a:rPr>
              <a:t>: R. Lloyd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057893" y="3611880"/>
          <a:ext cx="1738314" cy="20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9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Semana 1-12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Max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Min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Semana 13-24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Max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Min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70%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1043608" y="3519662"/>
            <a:ext cx="1752600" cy="1143000"/>
          </a:xfrm>
          <a:prstGeom prst="rect">
            <a:avLst/>
          </a:prstGeom>
          <a:solidFill>
            <a:srgbClr val="92D050">
              <a:alpha val="26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4556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9112" y="1371600"/>
            <a:ext cx="8205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sz="2400" dirty="0">
                <a:latin typeface="Calibri" panose="020F0502020204030204" pitchFamily="34" charset="0"/>
              </a:rPr>
              <a:t>A porcentagem de pacientes da emergência com dor no peito atendidos por um cardiologista em até 10 min foi medida durante 24 semanas. Uma mudança foi feita após a semana 12. O resumo comparando as 12 primeiras semanas com as doze últimas está na tabela abaixo.</a:t>
            </a:r>
          </a:p>
        </p:txBody>
      </p:sp>
    </p:spTree>
    <p:extLst>
      <p:ext uri="{BB962C8B-B14F-4D97-AF65-F5344CB8AC3E}">
        <p14:creationId xmlns:p14="http://schemas.microsoft.com/office/powerpoint/2010/main" xmlns="" val="31853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noProof="0" dirty="0"/>
              <a:t>Cenário</a:t>
            </a:r>
          </a:p>
        </p:txBody>
      </p:sp>
      <p:sp>
        <p:nvSpPr>
          <p:cNvPr id="110600" name="Text Box 45"/>
          <p:cNvSpPr txBox="1">
            <a:spLocks noChangeArrowheads="1"/>
          </p:cNvSpPr>
          <p:nvPr/>
        </p:nvSpPr>
        <p:spPr bwMode="auto">
          <a:xfrm>
            <a:off x="152400" y="6477004"/>
            <a:ext cx="33528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 dirty="0">
                <a:solidFill>
                  <a:srgbClr val="455660"/>
                </a:solidFill>
                <a:latin typeface="Arial" charset="0"/>
              </a:rPr>
              <a:t>Fonte: R. Lloyd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3996" y="1457864"/>
            <a:ext cx="1828800" cy="2165230"/>
          </a:xfrm>
          <a:prstGeom prst="rect">
            <a:avLst/>
          </a:prstGeom>
          <a:solidFill>
            <a:srgbClr val="92D050">
              <a:alpha val="26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4556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52724" y="1538288"/>
            <a:ext cx="597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sz="2400" dirty="0">
                <a:latin typeface="Calibri" panose="020F0502020204030204" pitchFamily="34" charset="0"/>
              </a:rPr>
              <a:t>A medida de cada semana está na tabela ao lado. Há uma forma melhor de analisar os dados?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736396" y="1283898"/>
          <a:ext cx="1584000" cy="4500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xmlns="" val="2028386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361067760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Semana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Porc</a:t>
                      </a:r>
                      <a:r>
                        <a:rPr lang="pt-BR" sz="1100" u="none" strike="noStrike" dirty="0">
                          <a:effectLst/>
                        </a:rPr>
                        <a:t>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74979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552952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71.00%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0846167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69.00%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5740609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2439898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365583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1768062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67.00%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7106069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1988285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5276939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87.00%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8775823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08249245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94.00%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8773706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91942402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91.00%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18292578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7023500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416992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89.00%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7246381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84.00%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64392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4244626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79.00%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69914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41125449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76.00%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1557715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723755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70.00%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50634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496272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noProof="0" dirty="0"/>
              <a:t>Cenário</a:t>
            </a:r>
          </a:p>
        </p:txBody>
      </p:sp>
      <p:sp>
        <p:nvSpPr>
          <p:cNvPr id="110600" name="Text Box 45"/>
          <p:cNvSpPr txBox="1">
            <a:spLocks noChangeArrowheads="1"/>
          </p:cNvSpPr>
          <p:nvPr/>
        </p:nvSpPr>
        <p:spPr bwMode="auto">
          <a:xfrm>
            <a:off x="152400" y="6477004"/>
            <a:ext cx="33528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 dirty="0">
                <a:solidFill>
                  <a:srgbClr val="455660"/>
                </a:solidFill>
                <a:latin typeface="Arial" charset="0"/>
              </a:rPr>
              <a:t>Fonte: R. Lloyd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3996" y="1457864"/>
            <a:ext cx="1828800" cy="2165230"/>
          </a:xfrm>
          <a:prstGeom prst="rect">
            <a:avLst/>
          </a:prstGeom>
          <a:solidFill>
            <a:srgbClr val="92D050">
              <a:alpha val="26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455660"/>
              </a:solidFill>
              <a:latin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736396" y="1283898"/>
          <a:ext cx="1584000" cy="4500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xmlns="" val="2028386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361067760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Semana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Porc</a:t>
                      </a:r>
                      <a:r>
                        <a:rPr lang="pt-BR" sz="1100" u="none" strike="noStrike" dirty="0">
                          <a:effectLst/>
                        </a:rPr>
                        <a:t>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74979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552952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71.00%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0846167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69.00%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5740609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2439898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365583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1768062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67.00%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7106069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1988285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5276939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87.00%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8775823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08249245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94.00%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8773706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91942402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91.00%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18292578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7023500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416992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89.00%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7246381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84.00%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643929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4244626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79.00%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269914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78.00%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41125449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76.00%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41557715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73.00%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3723755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70.00%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4" marR="8534" marT="8534" marB="0" anchor="b"/>
                </a:tc>
                <a:extLst>
                  <a:ext uri="{0D108BD9-81ED-4DB2-BD59-A6C34878D82A}">
                    <a16:rowId xmlns:a16="http://schemas.microsoft.com/office/drawing/2014/main" xmlns="" val="1506342356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03" y="1250057"/>
            <a:ext cx="5435802" cy="3623868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 bwMode="auto">
          <a:xfrm>
            <a:off x="3838755" y="1759788"/>
            <a:ext cx="2018581" cy="2605177"/>
          </a:xfrm>
          <a:prstGeom prst="rect">
            <a:avLst/>
          </a:prstGeom>
          <a:solidFill>
            <a:srgbClr val="92D050">
              <a:alpha val="26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4556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143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O Problema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39792" y="1720610"/>
            <a:ext cx="7391400" cy="2462842"/>
          </a:xfrm>
        </p:spPr>
        <p:txBody>
          <a:bodyPr/>
          <a:lstStyle/>
          <a:p>
            <a:pPr marL="0" indent="0">
              <a:buNone/>
            </a:pPr>
            <a:r>
              <a:rPr lang="pt-BR" noProof="0" dirty="0"/>
              <a:t>Dados agregados apresentados em forma de tabelas ou como estatísticas de resumo (média, desvio padrão, etc.), não são, em geral, adequados para medir o impacto dos esforços de melhoria. 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016000" y="1666875"/>
            <a:ext cx="7246938" cy="3657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4556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82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2" descr="dem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579" y="1783976"/>
            <a:ext cx="3186686" cy="37024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304800" y="1447800"/>
            <a:ext cx="5029200" cy="4267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200" dirty="0">
                <a:solidFill>
                  <a:srgbClr val="455660"/>
                </a:solidFill>
                <a:latin typeface="Trebuchet MS" panose="020B0603020202020204" pitchFamily="34" charset="0"/>
              </a:rPr>
              <a:t>"Se eu tivesse que reduzir a minha mensagem para a gestão em poucas palavras, eu diria que tudo tem a ver com a redução da variação."</a:t>
            </a:r>
            <a:r>
              <a:rPr lang="en-US" sz="3200" b="1" i="1" dirty="0">
                <a:solidFill>
                  <a:srgbClr val="000099"/>
                </a:solidFill>
                <a:latin typeface="Trebuchet MS" panose="020B0603020202020204" pitchFamily="34" charset="0"/>
              </a:rPr>
              <a:t>	</a:t>
            </a:r>
            <a:r>
              <a:rPr lang="en-US" sz="2500" b="1" i="1" dirty="0">
                <a:solidFill>
                  <a:srgbClr val="000099"/>
                </a:solidFill>
                <a:latin typeface="Trebuchet MS" panose="020B0603020202020204" pitchFamily="34" charset="0"/>
              </a:rPr>
              <a:t>	</a:t>
            </a:r>
          </a:p>
          <a:p>
            <a:pPr algn="r"/>
            <a:r>
              <a:rPr lang="en-US" sz="2500" b="1" i="1" dirty="0">
                <a:solidFill>
                  <a:srgbClr val="455660"/>
                </a:solidFill>
                <a:latin typeface="Trebuchet MS" panose="020B0603020202020204" pitchFamily="34" charset="0"/>
              </a:rPr>
              <a:t>W. Edwards Deming</a:t>
            </a:r>
          </a:p>
        </p:txBody>
      </p:sp>
    </p:spTree>
    <p:extLst>
      <p:ext uri="{BB962C8B-B14F-4D97-AF65-F5344CB8AC3E}">
        <p14:creationId xmlns:p14="http://schemas.microsoft.com/office/powerpoint/2010/main" xmlns="" val="1143568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Importante! </a:t>
            </a:r>
            <a:br>
              <a:rPr lang="pt-BR"/>
            </a:br>
            <a:r>
              <a:rPr lang="pt-BR"/>
              <a:t>Muito, muito importante!!!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Comece a coletar dados dos indicadores de seu processo e coloque em um gráfico de tendência</a:t>
            </a:r>
          </a:p>
          <a:p>
            <a:r>
              <a:rPr lang="pt-BR" dirty="0"/>
              <a:t>Conforme você vai realizando mudanças em seu processo colete dados dos indicadores e a coloque-os no gráfico para avaliar o impacto das mudanças</a:t>
            </a:r>
          </a:p>
          <a:p>
            <a:r>
              <a:rPr lang="pt-BR" dirty="0"/>
              <a:t>Depois de implementar as mudanças continue a coletar dados dos indicadores para avaliar se as mudanças foram melhorias</a:t>
            </a:r>
          </a:p>
        </p:txBody>
      </p:sp>
    </p:spTree>
    <p:extLst>
      <p:ext uri="{BB962C8B-B14F-4D97-AF65-F5344CB8AC3E}">
        <p14:creationId xmlns:p14="http://schemas.microsoft.com/office/powerpoint/2010/main" xmlns="" val="4499506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0">
            <a:extLst>
              <a:ext uri="{FF2B5EF4-FFF2-40B4-BE49-F238E27FC236}">
                <a16:creationId xmlns:a16="http://schemas.microsoft.com/office/drawing/2014/main" xmlns="" id="{485BFA80-17DF-4E7D-A839-2B330294A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1847072"/>
              </p:ext>
            </p:extLst>
          </p:nvPr>
        </p:nvGraphicFramePr>
        <p:xfrm>
          <a:off x="971600" y="764703"/>
          <a:ext cx="7632849" cy="5174535"/>
        </p:xfrm>
        <a:graphic>
          <a:graphicData uri="http://schemas.openxmlformats.org/drawingml/2006/table">
            <a:tbl>
              <a:tblPr/>
              <a:tblGrid>
                <a:gridCol w="1908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7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5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Aspecto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Melhoria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Julgamento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Pesquisa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sng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Melhoria do cuidado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Comparação, escolha, reafirmação, estimular mudança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Novo conhecimento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sng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Métodos: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Testar</a:t>
                      </a: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B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Observabilidade</a:t>
                      </a:r>
                      <a:endParaRPr kumimoji="0" lang="pt-BR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Teste observável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Nenhum teste, avaliar desempenho atual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Testar de forma cega ou controlada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Viés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Aceitar viés consistente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Medir e ajustar para reduzir viés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Projetar para eliminar viés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Tamanho da Amostra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“suficientes”, amostras sequenciais pequenas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Obter 100% dos dados relevantes disponíveis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“Por via das dúvidas”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Flexibilidade da    Hipótese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Hipótese flexível, mudanças à medida que o aprendizado ocorre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Nenhuma hipótese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Hipótese fixa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Testar Estratégia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Testes Sequenciais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Nenhum teste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 teste grande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6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Determinar se uma mudança é uma melhoria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Construir gráficos ou gráficos controle de </a:t>
                      </a:r>
                      <a:r>
                        <a:rPr kumimoji="0" lang="pt-B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Shewhart</a:t>
                      </a:r>
                      <a:endParaRPr kumimoji="0" lang="pt-BR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Nenhum foco de mudança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Hipótese, testes estatísticos (</a:t>
                      </a:r>
                      <a:r>
                        <a:rPr kumimoji="0" lang="pt-B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teste-t</a:t>
                      </a: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teste-F, </a:t>
                      </a:r>
                      <a:r>
                        <a:rPr kumimoji="0" lang="pt-B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</a:t>
                      </a: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-quadrado),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Valores de 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Confidencialidade dos dados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usados somente por aqueles envolvidos na melhoria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disponíveis para consumo e revisão pública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Proteção da identidade dos sujeitos da pesquisa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AF522B-A57B-43DB-B22F-EF531A8179D5}"/>
              </a:ext>
            </a:extLst>
          </p:cNvPr>
          <p:cNvSpPr txBox="1"/>
          <p:nvPr/>
        </p:nvSpPr>
        <p:spPr>
          <a:xfrm>
            <a:off x="1763688" y="-273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três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 faces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medição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desempenho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33E28EC-2CA9-43FC-808C-B6412A653AF2}"/>
              </a:ext>
            </a:extLst>
          </p:cNvPr>
          <p:cNvSpPr/>
          <p:nvPr/>
        </p:nvSpPr>
        <p:spPr>
          <a:xfrm>
            <a:off x="644317" y="593923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Solberg L, Mosser G, McDonald S. The three faces of performance improvement: Improvement, accountability and research. Joint Commission Journal on Quality Improvement. Mar 1997;23(3):135-147.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359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Medir para que?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7585" y="4442903"/>
            <a:ext cx="816921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dirty="0"/>
              <a:t>Estamos cada vez mais percebendo quão crítica é a medição para a melhoria de qualidade, mas </a:t>
            </a:r>
            <a:r>
              <a:rPr lang="pt-BR"/>
              <a:t>também quão </a:t>
            </a:r>
            <a:r>
              <a:rPr lang="pt-BR" dirty="0"/>
              <a:t>contraproducente pode ser misturar medição para pesquisa ou julgamento (ou prestação de contas) com medição de melhoria.</a:t>
            </a:r>
          </a:p>
          <a:p>
            <a:pPr>
              <a:spcBef>
                <a:spcPts val="576"/>
              </a:spcBef>
            </a:pPr>
            <a:endParaRPr lang="pt-BR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818626" y="1330394"/>
          <a:ext cx="4367842" cy="31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100" y="6149531"/>
            <a:ext cx="77533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CD4E4"/>
              </a:buClr>
              <a:buSzPct val="85000"/>
              <a:buBlip>
                <a:blip r:embed="rId6"/>
              </a:buBlip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9CD4E4"/>
              </a:buClr>
              <a:buSzPct val="85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March, 1997 The Joint Commission </a:t>
            </a:r>
            <a:r>
              <a:rPr lang="en-US" altLang="en-US" sz="1100" i="1" dirty="0"/>
              <a:t>Journal on Quality Improvement</a:t>
            </a:r>
            <a:r>
              <a:rPr lang="en-US" altLang="en-US" sz="1100" dirty="0"/>
              <a:t>,  Vol 23, No 3.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1100" y="2213720"/>
            <a:ext cx="347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76"/>
              </a:spcBef>
            </a:pPr>
            <a:r>
              <a:rPr lang="pt-BR" sz="2800" dirty="0"/>
              <a:t>Os três aspectos da medição</a:t>
            </a:r>
          </a:p>
        </p:txBody>
      </p:sp>
    </p:spTree>
    <p:extLst>
      <p:ext uri="{BB962C8B-B14F-4D97-AF65-F5344CB8AC3E}">
        <p14:creationId xmlns:p14="http://schemas.microsoft.com/office/powerpoint/2010/main" xmlns="" val="4555236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F45654-92B2-433B-BC2E-BB44BD37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6AB5CA4-16DF-442E-824D-6409CD2C00B9}"/>
              </a:ext>
            </a:extLst>
          </p:cNvPr>
          <p:cNvSpPr txBox="1"/>
          <p:nvPr/>
        </p:nvSpPr>
        <p:spPr>
          <a:xfrm>
            <a:off x="1841796" y="2922857"/>
            <a:ext cx="51285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Ademir </a:t>
            </a:r>
            <a:r>
              <a:rPr lang="pt-BR" sz="2400" dirty="0" err="1"/>
              <a:t>Petenate</a:t>
            </a:r>
            <a:r>
              <a:rPr lang="pt-BR" sz="2400" dirty="0"/>
              <a:t>, EDTI</a:t>
            </a:r>
          </a:p>
          <a:p>
            <a:pPr algn="ctr"/>
            <a:r>
              <a:rPr lang="pt-BR" sz="1350" dirty="0"/>
              <a:t>Colaboração: Camila Lajolo, </a:t>
            </a:r>
            <a:r>
              <a:rPr lang="pt-BR" sz="1350" dirty="0" err="1"/>
              <a:t>Proqualis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xmlns="" val="28551217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9B073E1-54CA-44FB-AF4E-2ECE9287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00013"/>
            <a:ext cx="9166225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538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Variabilidade e Estatística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noProof="0"/>
              <a:t>Variabilidade é inerente aos processos</a:t>
            </a:r>
          </a:p>
          <a:p>
            <a:endParaRPr lang="pt-BR" noProof="0"/>
          </a:p>
          <a:p>
            <a:r>
              <a:rPr lang="pt-BR" noProof="0"/>
              <a:t>Análise da variabilidade deve ser usada como base para a ações no processo</a:t>
            </a:r>
          </a:p>
          <a:p>
            <a:endParaRPr lang="pt-BR" noProof="0"/>
          </a:p>
          <a:p>
            <a:r>
              <a:rPr lang="pt-BR" noProof="0"/>
              <a:t>Ações baseadas em um correto entendimento de variação ajudam a melhorar a performance do processo</a:t>
            </a:r>
          </a:p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2250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Percepção da Variação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noProof="0"/>
              <a:t>Há variação em todos os aspectos de nossa vida</a:t>
            </a:r>
          </a:p>
          <a:p>
            <a:pPr lvl="1"/>
            <a:r>
              <a:rPr lang="pt-BR" noProof="0"/>
              <a:t>Despesas de casa</a:t>
            </a:r>
          </a:p>
          <a:p>
            <a:pPr lvl="1"/>
            <a:r>
              <a:rPr lang="pt-BR" noProof="0"/>
              <a:t>Comportamento</a:t>
            </a:r>
          </a:p>
          <a:p>
            <a:pPr lvl="1"/>
            <a:r>
              <a:rPr lang="pt-BR" noProof="0"/>
              <a:t>Estresse</a:t>
            </a:r>
          </a:p>
          <a:p>
            <a:pPr lvl="1"/>
            <a:r>
              <a:rPr lang="pt-BR" noProof="0"/>
              <a:t>Peso</a:t>
            </a:r>
          </a:p>
          <a:p>
            <a:pPr lvl="1"/>
            <a:r>
              <a:rPr lang="pt-BR" noProof="0"/>
              <a:t>Tempo para ir ao trabalho</a:t>
            </a:r>
          </a:p>
          <a:p>
            <a:pPr lvl="1"/>
            <a:r>
              <a:rPr lang="pt-BR" noProof="0"/>
              <a:t>Consumo de combustível do nosso carro</a:t>
            </a:r>
          </a:p>
          <a:p>
            <a:r>
              <a:rPr lang="pt-BR" noProof="0"/>
              <a:t>Há variação entre pessoas</a:t>
            </a:r>
          </a:p>
          <a:p>
            <a:pPr lvl="1"/>
            <a:r>
              <a:rPr lang="pt-BR" noProof="0"/>
              <a:t>Habilidade de desempenhar uma tarefa</a:t>
            </a:r>
          </a:p>
          <a:p>
            <a:pPr lvl="1"/>
            <a:r>
              <a:rPr lang="pt-BR" noProof="0"/>
              <a:t>Inteligência emocional</a:t>
            </a:r>
          </a:p>
          <a:p>
            <a:pPr lvl="1"/>
            <a:r>
              <a:rPr lang="pt-BR" noProof="0"/>
              <a:t>Forma de aprender</a:t>
            </a:r>
          </a:p>
          <a:p>
            <a:pPr lvl="1"/>
            <a:r>
              <a:rPr lang="pt-BR" noProof="0"/>
              <a:t>Percepção de qualidade das coisas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983765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ECO_109_modelo_2014</Template>
  <TotalTime>7007</TotalTime>
  <Words>3525</Words>
  <Application>Microsoft Office PowerPoint</Application>
  <PresentationFormat>Apresentação na tela (4:3)</PresentationFormat>
  <Paragraphs>878</Paragraphs>
  <Slides>74</Slides>
  <Notes>45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7" baseType="lpstr">
      <vt:lpstr>Origem</vt:lpstr>
      <vt:lpstr>1_Origem</vt:lpstr>
      <vt:lpstr>Planilha</vt:lpstr>
      <vt:lpstr>Slide 1</vt:lpstr>
      <vt:lpstr>  Aula 4  Análise da Variação</vt:lpstr>
      <vt:lpstr>Análise da Variação </vt:lpstr>
      <vt:lpstr>Slide 4</vt:lpstr>
      <vt:lpstr>Avaliação do processo</vt:lpstr>
      <vt:lpstr>Variabilidade e Estatística</vt:lpstr>
      <vt:lpstr>Slide 7</vt:lpstr>
      <vt:lpstr>Variabilidade e Estatística</vt:lpstr>
      <vt:lpstr>Percepção da Variação</vt:lpstr>
      <vt:lpstr>Se você não entende a variação, você será tentado a...</vt:lpstr>
      <vt:lpstr>Variabilidade nos dados</vt:lpstr>
      <vt:lpstr>Como descrever a variação (VOP)?</vt:lpstr>
      <vt:lpstr>Como descrever a variação (VOP)?</vt:lpstr>
      <vt:lpstr>Como descrever a variação (VOP) ?</vt:lpstr>
      <vt:lpstr>Visão Estática ou Dinâmica?</vt:lpstr>
      <vt:lpstr>Visão Estática ou Dinâmica?</vt:lpstr>
      <vt:lpstr>Visão Estática ou Dinâmica?</vt:lpstr>
      <vt:lpstr>Análise da Variação – VOC (Especificações</vt:lpstr>
      <vt:lpstr>Análise da Variação – VOC (Especificações)</vt:lpstr>
      <vt:lpstr>Causas de variação (Shewhart)</vt:lpstr>
      <vt:lpstr>Causas de Variação</vt:lpstr>
      <vt:lpstr>Causas de variação:  Exemplo</vt:lpstr>
      <vt:lpstr>Causas de variação:  Estabilidade</vt:lpstr>
      <vt:lpstr>Slide 24</vt:lpstr>
      <vt:lpstr>Análise da Variação: Voz do Processo</vt:lpstr>
      <vt:lpstr>Análise da Variação: Voz do Processo</vt:lpstr>
      <vt:lpstr>Análise da Variação </vt:lpstr>
      <vt:lpstr>Gráfico de Tendência</vt:lpstr>
      <vt:lpstr>Gráfico de Tendência</vt:lpstr>
      <vt:lpstr>Gráfico de Tendência: como construir</vt:lpstr>
      <vt:lpstr>Gráfico de Tendência: Exemplo</vt:lpstr>
      <vt:lpstr>Gráfico de Tendência e Série Temporal</vt:lpstr>
      <vt:lpstr>Gráfico de Tendência: ferramenta que usamos para analisar variação</vt:lpstr>
      <vt:lpstr>Análise da Variação </vt:lpstr>
      <vt:lpstr>Slide 35</vt:lpstr>
      <vt:lpstr>Análise do Gráfico de Tendência</vt:lpstr>
      <vt:lpstr>Análise do Gráfico de Tendência</vt:lpstr>
      <vt:lpstr>Exemplo</vt:lpstr>
      <vt:lpstr>Causas de variação</vt:lpstr>
      <vt:lpstr>Análise do Gráfico de Tendência</vt:lpstr>
      <vt:lpstr>Mediana</vt:lpstr>
      <vt:lpstr>Medidas de localização: Mediana</vt:lpstr>
      <vt:lpstr>Gráfico de Tendência</vt:lpstr>
      <vt:lpstr>Gráfico de Tendência</vt:lpstr>
      <vt:lpstr>Gráfico de Tendência com Mediana</vt:lpstr>
      <vt:lpstr>Corrida</vt:lpstr>
      <vt:lpstr>Tendência</vt:lpstr>
      <vt:lpstr>Como analisar um Gráfico de Tendência</vt:lpstr>
      <vt:lpstr>Regras para identificação de causas especiais</vt:lpstr>
      <vt:lpstr>Gráfico de Tendência: Aplicações</vt:lpstr>
      <vt:lpstr>Gráfico de Tendência: Observações</vt:lpstr>
      <vt:lpstr>Gráfico de Tendência: Observações</vt:lpstr>
      <vt:lpstr>Padrões comuns em Gráfico de Tendência</vt:lpstr>
      <vt:lpstr>Padrões comuns em Gráfico de Tendência</vt:lpstr>
      <vt:lpstr>Padrões comuns em Gráfico de Tendência</vt:lpstr>
      <vt:lpstr>Padrões comuns em Gráfico de Tendência</vt:lpstr>
      <vt:lpstr>Padrões comuns em Gráfico de Tendência</vt:lpstr>
      <vt:lpstr>Quando iniciar um gráfico de tendência</vt:lpstr>
      <vt:lpstr>Quando alterar a linha de base?</vt:lpstr>
      <vt:lpstr>Atividade: traçar linhas de base</vt:lpstr>
      <vt:lpstr>Atividade: traçar linhas de base</vt:lpstr>
      <vt:lpstr>Atividade: traçar linhas de base</vt:lpstr>
      <vt:lpstr>Atividade: traçar linhas de base</vt:lpstr>
      <vt:lpstr>Atividade: traçar linhas de base</vt:lpstr>
      <vt:lpstr>Atividade: traçar linhas de base</vt:lpstr>
      <vt:lpstr>O que a média não mostra</vt:lpstr>
      <vt:lpstr>Cenário</vt:lpstr>
      <vt:lpstr>Cenário</vt:lpstr>
      <vt:lpstr>O Problema</vt:lpstr>
      <vt:lpstr>Importante!  Muito, muito importante!!!</vt:lpstr>
      <vt:lpstr>Slide 71</vt:lpstr>
      <vt:lpstr>Medir para que?</vt:lpstr>
      <vt:lpstr>Elaboração</vt:lpstr>
      <vt:lpstr>Slide 74</vt:lpstr>
    </vt:vector>
  </TitlesOfParts>
  <Company>Ademir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DMAIC</dc:title>
  <dc:creator>Ademir José Petenate</dc:creator>
  <cp:lastModifiedBy>Monique</cp:lastModifiedBy>
  <cp:revision>310</cp:revision>
  <cp:lastPrinted>2017-06-22T11:38:15Z</cp:lastPrinted>
  <dcterms:created xsi:type="dcterms:W3CDTF">2006-02-14T12:43:06Z</dcterms:created>
  <dcterms:modified xsi:type="dcterms:W3CDTF">2018-05-17T20:26:11Z</dcterms:modified>
</cp:coreProperties>
</file>